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2.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27"/>
  </p:notesMasterIdLst>
  <p:handoutMasterIdLst>
    <p:handoutMasterId r:id="rId28"/>
  </p:handoutMasterIdLst>
  <p:sldIdLst>
    <p:sldId id="356" r:id="rId5"/>
    <p:sldId id="263" r:id="rId6"/>
    <p:sldId id="336" r:id="rId7"/>
    <p:sldId id="322" r:id="rId8"/>
    <p:sldId id="354" r:id="rId9"/>
    <p:sldId id="345" r:id="rId10"/>
    <p:sldId id="346" r:id="rId11"/>
    <p:sldId id="355" r:id="rId12"/>
    <p:sldId id="344" r:id="rId13"/>
    <p:sldId id="358" r:id="rId14"/>
    <p:sldId id="340" r:id="rId15"/>
    <p:sldId id="341" r:id="rId16"/>
    <p:sldId id="357" r:id="rId17"/>
    <p:sldId id="348" r:id="rId18"/>
    <p:sldId id="334" r:id="rId19"/>
    <p:sldId id="349" r:id="rId20"/>
    <p:sldId id="350" r:id="rId21"/>
    <p:sldId id="351" r:id="rId22"/>
    <p:sldId id="332" r:id="rId23"/>
    <p:sldId id="352" r:id="rId24"/>
    <p:sldId id="335" r:id="rId25"/>
    <p:sldId id="35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85A571E-215F-B39B-C6E5-738881FD8925}" name="Patricia Keays" initials="PK" userId="S::patricia.keays@un.org::c6196559-bdbb-4a86-a5b7-05eec1c8f113" providerId="AD"/>
  <p188:author id="{BCA7E234-09FB-DAA2-E776-2E42ADD663DD}" name="Katie Anne Leach" initials="KAL" userId="S::katie.leach1@un.org::2ad51a24-72a4-44b6-bd66-44232295d96b" providerId="AD"/>
  <p188:author id="{A43D9E47-BEA4-430F-D375-B94F4B14F6F3}" name="Naomi Miyashita" initials="NM" userId="S::miyashita@un.org::d0e80ec7-5aff-4e89-b564-cdbbdfe6ce9b" providerId="AD"/>
  <p188:author id="{BB9269A0-4C78-3728-56BB-2F6D64562D7B}" name="Patricia Keays" initials="PK" userId="af1ba9049954c777" providerId="Windows Live"/>
  <p188:author id="{47A807C1-D396-40A4-7499-EFFAAF56E34D}" name="Brian Connolly" initials="BC" userId="Brian Connolly"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5"/>
    <a:srgbClr val="538135"/>
    <a:srgbClr val="1FBBEE"/>
    <a:srgbClr val="FF0000"/>
    <a:srgbClr val="0556A6"/>
    <a:srgbClr val="0077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26" autoAdjust="0"/>
    <p:restoredTop sz="94892" autoAdjust="0"/>
  </p:normalViewPr>
  <p:slideViewPr>
    <p:cSldViewPr snapToGrid="0">
      <p:cViewPr varScale="1">
        <p:scale>
          <a:sx n="73" d="100"/>
          <a:sy n="73" d="100"/>
        </p:scale>
        <p:origin x="965" y="53"/>
      </p:cViewPr>
      <p:guideLst/>
    </p:cSldViewPr>
  </p:slideViewPr>
  <p:notesTextViewPr>
    <p:cViewPr>
      <p:scale>
        <a:sx n="1" d="1"/>
        <a:sy n="1" d="1"/>
      </p:scale>
      <p:origin x="0" y="0"/>
    </p:cViewPr>
  </p:notesTextViewPr>
  <p:notesViewPr>
    <p:cSldViewPr snapToGrid="0">
      <p:cViewPr>
        <p:scale>
          <a:sx n="1" d="2"/>
          <a:sy n="1" d="2"/>
        </p:scale>
        <p:origin x="4548" y="106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290C95-B8D7-4751-90FF-CBEE1A6455B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B748B36A-7305-4CE2-8E40-2DBC54FDD565}">
      <dgm:prSet phldrT="[Text]" custT="1"/>
      <dgm:spPr>
        <a:noFill/>
        <a:ln w="28575">
          <a:solidFill>
            <a:schemeClr val="accent1"/>
          </a:solidFill>
        </a:ln>
      </dgm:spPr>
      <dgm:t>
        <a:bodyPr/>
        <a:lstStyle/>
        <a:p>
          <a:r>
            <a:rPr lang="fr-FR" sz="2000" b="1" dirty="0">
              <a:solidFill>
                <a:schemeClr val="tx1"/>
              </a:solidFill>
              <a:latin typeface="Verdana" panose="020B0604030504040204" pitchFamily="34" charset="0"/>
              <a:ea typeface="Verdana" panose="020B0604030504040204" pitchFamily="34" charset="0"/>
            </a:rPr>
            <a:t>Analyser </a:t>
          </a:r>
        </a:p>
        <a:p>
          <a:r>
            <a:rPr lang="fr-FR" sz="2000" b="1" dirty="0">
              <a:solidFill>
                <a:schemeClr val="tx1"/>
              </a:solidFill>
              <a:latin typeface="Verdana" panose="020B0604030504040204" pitchFamily="34" charset="0"/>
              <a:ea typeface="Verdana" panose="020B0604030504040204" pitchFamily="34" charset="0"/>
            </a:rPr>
            <a:t>(et établir des rapports)</a:t>
          </a:r>
        </a:p>
      </dgm:t>
    </dgm:pt>
    <dgm:pt modelId="{F2ED1076-590E-401C-B03C-DA4E24196B72}" type="parTrans" cxnId="{D80BA990-1EDD-47F6-B751-3CE14B6DFF9A}">
      <dgm:prSet/>
      <dgm:spPr/>
      <dgm:t>
        <a:bodyPr/>
        <a:lstStyle/>
        <a:p>
          <a:endParaRPr lang="en-GB"/>
        </a:p>
      </dgm:t>
    </dgm:pt>
    <dgm:pt modelId="{F787C87D-5977-4925-AA3E-BEF4AC288B7F}" type="sibTrans" cxnId="{D80BA990-1EDD-47F6-B751-3CE14B6DFF9A}">
      <dgm:prSet/>
      <dgm:spPr>
        <a:ln w="38100">
          <a:solidFill>
            <a:schemeClr val="accent1"/>
          </a:solidFill>
        </a:ln>
      </dgm:spPr>
      <dgm:t>
        <a:bodyPr/>
        <a:lstStyle/>
        <a:p>
          <a:endParaRPr lang="en-GB"/>
        </a:p>
      </dgm:t>
    </dgm:pt>
    <dgm:pt modelId="{4EE04AE8-1C11-40D1-9277-A2F3D3CF0B45}">
      <dgm:prSet phldrT="[Text]" custT="1"/>
      <dgm:spPr>
        <a:noFill/>
        <a:ln w="28575">
          <a:solidFill>
            <a:schemeClr val="accent1"/>
          </a:solidFill>
        </a:ln>
      </dgm:spPr>
      <dgm:t>
        <a:bodyPr/>
        <a:lstStyle/>
        <a:p>
          <a:r>
            <a:rPr lang="fr-FR" sz="2000" b="1" dirty="0">
              <a:solidFill>
                <a:schemeClr val="tx1"/>
              </a:solidFill>
              <a:latin typeface="Verdana" panose="020B0604030504040204" pitchFamily="34" charset="0"/>
              <a:ea typeface="Verdana" panose="020B0604030504040204" pitchFamily="34" charset="0"/>
            </a:rPr>
            <a:t>Répondre </a:t>
          </a:r>
        </a:p>
        <a:p>
          <a:r>
            <a:rPr lang="fr-FR" sz="2000" b="1" dirty="0">
              <a:solidFill>
                <a:schemeClr val="tx1"/>
              </a:solidFill>
              <a:latin typeface="Verdana" panose="020B0604030504040204" pitchFamily="34" charset="0"/>
              <a:ea typeface="Verdana" panose="020B0604030504040204" pitchFamily="34" charset="0"/>
            </a:rPr>
            <a:t>(et établir des rapports)</a:t>
          </a:r>
        </a:p>
      </dgm:t>
    </dgm:pt>
    <dgm:pt modelId="{C0D8C8E6-C5DB-4182-A929-4840DC1A11BB}" type="parTrans" cxnId="{5E1AB4C3-EF6B-4654-AE4E-CD5BEE4C261F}">
      <dgm:prSet/>
      <dgm:spPr/>
      <dgm:t>
        <a:bodyPr/>
        <a:lstStyle/>
        <a:p>
          <a:endParaRPr lang="en-GB"/>
        </a:p>
      </dgm:t>
    </dgm:pt>
    <dgm:pt modelId="{D7A01C36-882A-48A6-A1E0-1F100B2B4B5B}" type="sibTrans" cxnId="{5E1AB4C3-EF6B-4654-AE4E-CD5BEE4C261F}">
      <dgm:prSet/>
      <dgm:spPr>
        <a:ln w="38100">
          <a:solidFill>
            <a:schemeClr val="accent1"/>
          </a:solidFill>
        </a:ln>
      </dgm:spPr>
      <dgm:t>
        <a:bodyPr/>
        <a:lstStyle/>
        <a:p>
          <a:endParaRPr lang="en-GB"/>
        </a:p>
      </dgm:t>
    </dgm:pt>
    <dgm:pt modelId="{1CB8A443-24B9-48F0-B55A-C9568A0FA05B}">
      <dgm:prSet phldrT="[Text]" custT="1"/>
      <dgm:spPr>
        <a:noFill/>
        <a:ln w="28575">
          <a:solidFill>
            <a:schemeClr val="accent1"/>
          </a:solidFill>
        </a:ln>
      </dgm:spPr>
      <dgm:t>
        <a:bodyPr/>
        <a:lstStyle/>
        <a:p>
          <a:r>
            <a:rPr lang="fr-FR" sz="2000" b="1" dirty="0">
              <a:solidFill>
                <a:schemeClr val="tx1"/>
              </a:solidFill>
              <a:latin typeface="Verdana" panose="020B0604030504040204" pitchFamily="34" charset="0"/>
              <a:ea typeface="Verdana" panose="020B0604030504040204" pitchFamily="34" charset="0"/>
            </a:rPr>
            <a:t>Évaluer </a:t>
          </a:r>
        </a:p>
        <a:p>
          <a:r>
            <a:rPr lang="fr-FR" sz="2000" b="1" dirty="0">
              <a:solidFill>
                <a:schemeClr val="tx1"/>
              </a:solidFill>
              <a:latin typeface="Verdana" panose="020B0604030504040204" pitchFamily="34" charset="0"/>
              <a:ea typeface="Verdana" panose="020B0604030504040204" pitchFamily="34" charset="0"/>
            </a:rPr>
            <a:t>(et établir des rapports)</a:t>
          </a:r>
        </a:p>
      </dgm:t>
    </dgm:pt>
    <dgm:pt modelId="{6ED2CE62-D7F6-42E0-92EF-7B0E60AB4EA2}" type="parTrans" cxnId="{9B7F0CC7-DD32-46C7-9D25-4FA228CEDD1D}">
      <dgm:prSet/>
      <dgm:spPr/>
      <dgm:t>
        <a:bodyPr/>
        <a:lstStyle/>
        <a:p>
          <a:endParaRPr lang="en-GB"/>
        </a:p>
      </dgm:t>
    </dgm:pt>
    <dgm:pt modelId="{FDDFAEDD-6389-4FF7-8EA3-64E4D71A66C7}" type="sibTrans" cxnId="{9B7F0CC7-DD32-46C7-9D25-4FA228CEDD1D}">
      <dgm:prSet/>
      <dgm:spPr>
        <a:ln w="38100">
          <a:solidFill>
            <a:schemeClr val="accent1"/>
          </a:solidFill>
        </a:ln>
      </dgm:spPr>
      <dgm:t>
        <a:bodyPr/>
        <a:lstStyle/>
        <a:p>
          <a:endParaRPr lang="en-GB"/>
        </a:p>
      </dgm:t>
    </dgm:pt>
    <dgm:pt modelId="{B906F033-0485-42C4-AA5E-40877A04A5AE}">
      <dgm:prSet phldrT="[Text]" custT="1"/>
      <dgm:spPr>
        <a:noFill/>
        <a:ln w="28575">
          <a:solidFill>
            <a:schemeClr val="accent1"/>
          </a:solidFill>
        </a:ln>
      </dgm:spPr>
      <dgm:t>
        <a:bodyPr/>
        <a:lstStyle/>
        <a:p>
          <a:r>
            <a:rPr lang="fr-FR" sz="2000" b="1" dirty="0">
              <a:solidFill>
                <a:schemeClr val="tx1"/>
              </a:solidFill>
              <a:latin typeface="Verdana" panose="020B0604030504040204" pitchFamily="34" charset="0"/>
              <a:ea typeface="Verdana" panose="020B0604030504040204" pitchFamily="34" charset="0"/>
            </a:rPr>
            <a:t>Suivre </a:t>
          </a:r>
        </a:p>
        <a:p>
          <a:r>
            <a:rPr lang="fr-FR" sz="2000" b="1" dirty="0">
              <a:solidFill>
                <a:schemeClr val="tx1"/>
              </a:solidFill>
              <a:latin typeface="Verdana" panose="020B0604030504040204" pitchFamily="34" charset="0"/>
              <a:ea typeface="Verdana" panose="020B0604030504040204" pitchFamily="34" charset="0"/>
            </a:rPr>
            <a:t>(et établir des rapports)</a:t>
          </a:r>
        </a:p>
      </dgm:t>
    </dgm:pt>
    <dgm:pt modelId="{BA8AA1E8-DFE1-4F77-9AB5-5513DD2E84E6}" type="parTrans" cxnId="{DB4356C6-CC0C-4FE0-A887-632250231376}">
      <dgm:prSet/>
      <dgm:spPr/>
      <dgm:t>
        <a:bodyPr/>
        <a:lstStyle/>
        <a:p>
          <a:endParaRPr lang="en-GB"/>
        </a:p>
      </dgm:t>
    </dgm:pt>
    <dgm:pt modelId="{1884F7F6-374A-4FC5-AFAD-0F3D25FA24D6}" type="sibTrans" cxnId="{DB4356C6-CC0C-4FE0-A887-632250231376}">
      <dgm:prSet/>
      <dgm:spPr>
        <a:ln w="38100">
          <a:solidFill>
            <a:schemeClr val="accent1"/>
          </a:solidFill>
        </a:ln>
      </dgm:spPr>
      <dgm:t>
        <a:bodyPr/>
        <a:lstStyle/>
        <a:p>
          <a:endParaRPr lang="en-GB"/>
        </a:p>
      </dgm:t>
    </dgm:pt>
    <dgm:pt modelId="{BA59F755-49A6-4A6F-A3FF-BD1624805254}" type="pres">
      <dgm:prSet presAssocID="{10290C95-B8D7-4751-90FF-CBEE1A6455BE}" presName="cycle" presStyleCnt="0">
        <dgm:presLayoutVars>
          <dgm:dir/>
          <dgm:resizeHandles val="exact"/>
        </dgm:presLayoutVars>
      </dgm:prSet>
      <dgm:spPr/>
    </dgm:pt>
    <dgm:pt modelId="{63C01F31-2CE7-4375-85C6-5CD5E7964C4A}" type="pres">
      <dgm:prSet presAssocID="{B748B36A-7305-4CE2-8E40-2DBC54FDD565}" presName="node" presStyleLbl="node1" presStyleIdx="0" presStyleCnt="4" custScaleX="112645" custScaleY="146788">
        <dgm:presLayoutVars>
          <dgm:bulletEnabled val="1"/>
        </dgm:presLayoutVars>
      </dgm:prSet>
      <dgm:spPr/>
    </dgm:pt>
    <dgm:pt modelId="{B8A31EA0-C4E2-4E71-A294-BE6F5B6110E5}" type="pres">
      <dgm:prSet presAssocID="{B748B36A-7305-4CE2-8E40-2DBC54FDD565}" presName="spNode" presStyleCnt="0"/>
      <dgm:spPr/>
    </dgm:pt>
    <dgm:pt modelId="{50CAA8D7-6AE8-4BBC-A910-97174375FFF5}" type="pres">
      <dgm:prSet presAssocID="{F787C87D-5977-4925-AA3E-BEF4AC288B7F}" presName="sibTrans" presStyleLbl="sibTrans1D1" presStyleIdx="0" presStyleCnt="4"/>
      <dgm:spPr/>
    </dgm:pt>
    <dgm:pt modelId="{7476A031-9AFB-46EF-B69C-F510DF2E03D4}" type="pres">
      <dgm:prSet presAssocID="{4EE04AE8-1C11-40D1-9277-A2F3D3CF0B45}" presName="node" presStyleLbl="node1" presStyleIdx="1" presStyleCnt="4" custScaleX="123497" custScaleY="157804" custRadScaleRad="144590" custRadScaleInc="-747">
        <dgm:presLayoutVars>
          <dgm:bulletEnabled val="1"/>
        </dgm:presLayoutVars>
      </dgm:prSet>
      <dgm:spPr/>
    </dgm:pt>
    <dgm:pt modelId="{2EE8D3FD-3564-4B18-8AE8-20DC86761066}" type="pres">
      <dgm:prSet presAssocID="{4EE04AE8-1C11-40D1-9277-A2F3D3CF0B45}" presName="spNode" presStyleCnt="0"/>
      <dgm:spPr/>
    </dgm:pt>
    <dgm:pt modelId="{E07291BF-90DB-4953-8982-49866299D9A0}" type="pres">
      <dgm:prSet presAssocID="{D7A01C36-882A-48A6-A1E0-1F100B2B4B5B}" presName="sibTrans" presStyleLbl="sibTrans1D1" presStyleIdx="1" presStyleCnt="4"/>
      <dgm:spPr/>
    </dgm:pt>
    <dgm:pt modelId="{8F1F352A-0C92-4F1D-8451-FDD5E6FAC6DB}" type="pres">
      <dgm:prSet presAssocID="{1CB8A443-24B9-48F0-B55A-C9568A0FA05B}" presName="node" presStyleLbl="node1" presStyleIdx="2" presStyleCnt="4" custScaleX="136189" custScaleY="177488">
        <dgm:presLayoutVars>
          <dgm:bulletEnabled val="1"/>
        </dgm:presLayoutVars>
      </dgm:prSet>
      <dgm:spPr/>
    </dgm:pt>
    <dgm:pt modelId="{97D69553-5964-4489-AF7E-7FA0CF27C7F7}" type="pres">
      <dgm:prSet presAssocID="{1CB8A443-24B9-48F0-B55A-C9568A0FA05B}" presName="spNode" presStyleCnt="0"/>
      <dgm:spPr/>
    </dgm:pt>
    <dgm:pt modelId="{EEF65A6F-C276-4925-A015-2745625554C5}" type="pres">
      <dgm:prSet presAssocID="{FDDFAEDD-6389-4FF7-8EA3-64E4D71A66C7}" presName="sibTrans" presStyleLbl="sibTrans1D1" presStyleIdx="2" presStyleCnt="4"/>
      <dgm:spPr/>
    </dgm:pt>
    <dgm:pt modelId="{227C2432-547D-4A81-8272-B550BE55D5FC}" type="pres">
      <dgm:prSet presAssocID="{B906F033-0485-42C4-AA5E-40877A04A5AE}" presName="node" presStyleLbl="node1" presStyleIdx="3" presStyleCnt="4" custScaleX="126697" custScaleY="186755" custRadScaleRad="144936" custRadScaleInc="-731">
        <dgm:presLayoutVars>
          <dgm:bulletEnabled val="1"/>
        </dgm:presLayoutVars>
      </dgm:prSet>
      <dgm:spPr/>
    </dgm:pt>
    <dgm:pt modelId="{DF2542A1-01BC-49CF-BE2C-B1B97A6D5F5D}" type="pres">
      <dgm:prSet presAssocID="{B906F033-0485-42C4-AA5E-40877A04A5AE}" presName="spNode" presStyleCnt="0"/>
      <dgm:spPr/>
    </dgm:pt>
    <dgm:pt modelId="{0071D9C6-709A-4AB6-81C8-0F6789BE1B35}" type="pres">
      <dgm:prSet presAssocID="{1884F7F6-374A-4FC5-AFAD-0F3D25FA24D6}" presName="sibTrans" presStyleLbl="sibTrans1D1" presStyleIdx="3" presStyleCnt="4"/>
      <dgm:spPr/>
    </dgm:pt>
  </dgm:ptLst>
  <dgm:cxnLst>
    <dgm:cxn modelId="{B0A82205-D10E-4D70-90C8-BD8FA5C1A3C8}" type="presOf" srcId="{1884F7F6-374A-4FC5-AFAD-0F3D25FA24D6}" destId="{0071D9C6-709A-4AB6-81C8-0F6789BE1B35}" srcOrd="0" destOrd="0" presId="urn:microsoft.com/office/officeart/2005/8/layout/cycle5"/>
    <dgm:cxn modelId="{7337C715-6093-420E-8E1A-E532C7969642}" type="presOf" srcId="{FDDFAEDD-6389-4FF7-8EA3-64E4D71A66C7}" destId="{EEF65A6F-C276-4925-A015-2745625554C5}" srcOrd="0" destOrd="0" presId="urn:microsoft.com/office/officeart/2005/8/layout/cycle5"/>
    <dgm:cxn modelId="{10845A18-FAD7-427E-BE17-DFFEEFB1B402}" type="presOf" srcId="{B748B36A-7305-4CE2-8E40-2DBC54FDD565}" destId="{63C01F31-2CE7-4375-85C6-5CD5E7964C4A}" srcOrd="0" destOrd="0" presId="urn:microsoft.com/office/officeart/2005/8/layout/cycle5"/>
    <dgm:cxn modelId="{8D3E0219-39B2-464D-BD4B-E671E593D4B5}" type="presOf" srcId="{4EE04AE8-1C11-40D1-9277-A2F3D3CF0B45}" destId="{7476A031-9AFB-46EF-B69C-F510DF2E03D4}" srcOrd="0" destOrd="0" presId="urn:microsoft.com/office/officeart/2005/8/layout/cycle5"/>
    <dgm:cxn modelId="{1367ED19-F9FB-47FA-8964-3A3FA65C68F9}" type="presOf" srcId="{D7A01C36-882A-48A6-A1E0-1F100B2B4B5B}" destId="{E07291BF-90DB-4953-8982-49866299D9A0}" srcOrd="0" destOrd="0" presId="urn:microsoft.com/office/officeart/2005/8/layout/cycle5"/>
    <dgm:cxn modelId="{F8686A40-8181-4477-A59E-A4B78D5D011A}" type="presOf" srcId="{1CB8A443-24B9-48F0-B55A-C9568A0FA05B}" destId="{8F1F352A-0C92-4F1D-8451-FDD5E6FAC6DB}" srcOrd="0" destOrd="0" presId="urn:microsoft.com/office/officeart/2005/8/layout/cycle5"/>
    <dgm:cxn modelId="{9DD58843-4D2E-46EB-9981-EA9140BF3D0F}" type="presOf" srcId="{F787C87D-5977-4925-AA3E-BEF4AC288B7F}" destId="{50CAA8D7-6AE8-4BBC-A910-97174375FFF5}" srcOrd="0" destOrd="0" presId="urn:microsoft.com/office/officeart/2005/8/layout/cycle5"/>
    <dgm:cxn modelId="{D80BA990-1EDD-47F6-B751-3CE14B6DFF9A}" srcId="{10290C95-B8D7-4751-90FF-CBEE1A6455BE}" destId="{B748B36A-7305-4CE2-8E40-2DBC54FDD565}" srcOrd="0" destOrd="0" parTransId="{F2ED1076-590E-401C-B03C-DA4E24196B72}" sibTransId="{F787C87D-5977-4925-AA3E-BEF4AC288B7F}"/>
    <dgm:cxn modelId="{FD4FD8BD-DBB0-4051-A218-AD142C9A14D0}" type="presOf" srcId="{B906F033-0485-42C4-AA5E-40877A04A5AE}" destId="{227C2432-547D-4A81-8272-B550BE55D5FC}" srcOrd="0" destOrd="0" presId="urn:microsoft.com/office/officeart/2005/8/layout/cycle5"/>
    <dgm:cxn modelId="{5E1AB4C3-EF6B-4654-AE4E-CD5BEE4C261F}" srcId="{10290C95-B8D7-4751-90FF-CBEE1A6455BE}" destId="{4EE04AE8-1C11-40D1-9277-A2F3D3CF0B45}" srcOrd="1" destOrd="0" parTransId="{C0D8C8E6-C5DB-4182-A929-4840DC1A11BB}" sibTransId="{D7A01C36-882A-48A6-A1E0-1F100B2B4B5B}"/>
    <dgm:cxn modelId="{DB4356C6-CC0C-4FE0-A887-632250231376}" srcId="{10290C95-B8D7-4751-90FF-CBEE1A6455BE}" destId="{B906F033-0485-42C4-AA5E-40877A04A5AE}" srcOrd="3" destOrd="0" parTransId="{BA8AA1E8-DFE1-4F77-9AB5-5513DD2E84E6}" sibTransId="{1884F7F6-374A-4FC5-AFAD-0F3D25FA24D6}"/>
    <dgm:cxn modelId="{9B7F0CC7-DD32-46C7-9D25-4FA228CEDD1D}" srcId="{10290C95-B8D7-4751-90FF-CBEE1A6455BE}" destId="{1CB8A443-24B9-48F0-B55A-C9568A0FA05B}" srcOrd="2" destOrd="0" parTransId="{6ED2CE62-D7F6-42E0-92EF-7B0E60AB4EA2}" sibTransId="{FDDFAEDD-6389-4FF7-8EA3-64E4D71A66C7}"/>
    <dgm:cxn modelId="{EB712DEB-6114-4589-9DFD-9E05415F50E7}" type="presOf" srcId="{10290C95-B8D7-4751-90FF-CBEE1A6455BE}" destId="{BA59F755-49A6-4A6F-A3FF-BD1624805254}" srcOrd="0" destOrd="0" presId="urn:microsoft.com/office/officeart/2005/8/layout/cycle5"/>
    <dgm:cxn modelId="{892AC9B8-0AB9-4BE9-A235-D5DD3A0B87AD}" type="presParOf" srcId="{BA59F755-49A6-4A6F-A3FF-BD1624805254}" destId="{63C01F31-2CE7-4375-85C6-5CD5E7964C4A}" srcOrd="0" destOrd="0" presId="urn:microsoft.com/office/officeart/2005/8/layout/cycle5"/>
    <dgm:cxn modelId="{12883791-D866-4B38-9111-6DB16768379F}" type="presParOf" srcId="{BA59F755-49A6-4A6F-A3FF-BD1624805254}" destId="{B8A31EA0-C4E2-4E71-A294-BE6F5B6110E5}" srcOrd="1" destOrd="0" presId="urn:microsoft.com/office/officeart/2005/8/layout/cycle5"/>
    <dgm:cxn modelId="{B5D0D584-374C-49CF-B061-4391C60E262C}" type="presParOf" srcId="{BA59F755-49A6-4A6F-A3FF-BD1624805254}" destId="{50CAA8D7-6AE8-4BBC-A910-97174375FFF5}" srcOrd="2" destOrd="0" presId="urn:microsoft.com/office/officeart/2005/8/layout/cycle5"/>
    <dgm:cxn modelId="{38174DE9-DAAA-473B-9412-F6046A034F35}" type="presParOf" srcId="{BA59F755-49A6-4A6F-A3FF-BD1624805254}" destId="{7476A031-9AFB-46EF-B69C-F510DF2E03D4}" srcOrd="3" destOrd="0" presId="urn:microsoft.com/office/officeart/2005/8/layout/cycle5"/>
    <dgm:cxn modelId="{1E8188CF-CF85-4954-8E9C-8A321AA9FE84}" type="presParOf" srcId="{BA59F755-49A6-4A6F-A3FF-BD1624805254}" destId="{2EE8D3FD-3564-4B18-8AE8-20DC86761066}" srcOrd="4" destOrd="0" presId="urn:microsoft.com/office/officeart/2005/8/layout/cycle5"/>
    <dgm:cxn modelId="{5EACB2C7-79C0-4492-8663-83C475BC119B}" type="presParOf" srcId="{BA59F755-49A6-4A6F-A3FF-BD1624805254}" destId="{E07291BF-90DB-4953-8982-49866299D9A0}" srcOrd="5" destOrd="0" presId="urn:microsoft.com/office/officeart/2005/8/layout/cycle5"/>
    <dgm:cxn modelId="{7E2F9628-014E-40E1-8EF3-E4413489F5FB}" type="presParOf" srcId="{BA59F755-49A6-4A6F-A3FF-BD1624805254}" destId="{8F1F352A-0C92-4F1D-8451-FDD5E6FAC6DB}" srcOrd="6" destOrd="0" presId="urn:microsoft.com/office/officeart/2005/8/layout/cycle5"/>
    <dgm:cxn modelId="{992243F8-2595-4386-819B-ADE6534A3680}" type="presParOf" srcId="{BA59F755-49A6-4A6F-A3FF-BD1624805254}" destId="{97D69553-5964-4489-AF7E-7FA0CF27C7F7}" srcOrd="7" destOrd="0" presId="urn:microsoft.com/office/officeart/2005/8/layout/cycle5"/>
    <dgm:cxn modelId="{A90F3422-151C-48A0-A555-8416072BB2E5}" type="presParOf" srcId="{BA59F755-49A6-4A6F-A3FF-BD1624805254}" destId="{EEF65A6F-C276-4925-A015-2745625554C5}" srcOrd="8" destOrd="0" presId="urn:microsoft.com/office/officeart/2005/8/layout/cycle5"/>
    <dgm:cxn modelId="{AFE52D92-C0A6-4722-AD04-5B064034102F}" type="presParOf" srcId="{BA59F755-49A6-4A6F-A3FF-BD1624805254}" destId="{227C2432-547D-4A81-8272-B550BE55D5FC}" srcOrd="9" destOrd="0" presId="urn:microsoft.com/office/officeart/2005/8/layout/cycle5"/>
    <dgm:cxn modelId="{1733B2BE-82CF-4302-9219-C2BBDB125A74}" type="presParOf" srcId="{BA59F755-49A6-4A6F-A3FF-BD1624805254}" destId="{DF2542A1-01BC-49CF-BE2C-B1B97A6D5F5D}" srcOrd="10" destOrd="0" presId="urn:microsoft.com/office/officeart/2005/8/layout/cycle5"/>
    <dgm:cxn modelId="{70DA6782-74F1-4DB8-8AC8-10647B0D2CA2}" type="presParOf" srcId="{BA59F755-49A6-4A6F-A3FF-BD1624805254}" destId="{0071D9C6-709A-4AB6-81C8-0F6789BE1B35}" srcOrd="11" destOrd="0" presId="urn:microsoft.com/office/officeart/2005/8/layout/cycle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C01F31-2CE7-4375-85C6-5CD5E7964C4A}">
      <dsp:nvSpPr>
        <dsp:cNvPr id="0" name=""/>
        <dsp:cNvSpPr/>
      </dsp:nvSpPr>
      <dsp:spPr>
        <a:xfrm>
          <a:off x="3552078" y="-342075"/>
          <a:ext cx="1923160" cy="1628949"/>
        </a:xfrm>
        <a:prstGeom prst="roundRect">
          <a:avLst/>
        </a:prstGeom>
        <a:no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dirty="0">
              <a:solidFill>
                <a:schemeClr val="tx1"/>
              </a:solidFill>
              <a:latin typeface="Verdana" panose="020B0604030504040204" pitchFamily="34" charset="0"/>
              <a:ea typeface="Verdana" panose="020B0604030504040204" pitchFamily="34" charset="0"/>
            </a:rPr>
            <a:t>Analyser </a:t>
          </a:r>
        </a:p>
        <a:p>
          <a:pPr marL="0" lvl="0" indent="0" algn="ctr" defTabSz="889000">
            <a:lnSpc>
              <a:spcPct val="90000"/>
            </a:lnSpc>
            <a:spcBef>
              <a:spcPct val="0"/>
            </a:spcBef>
            <a:spcAft>
              <a:spcPct val="35000"/>
            </a:spcAft>
            <a:buNone/>
          </a:pPr>
          <a:r>
            <a:rPr lang="fr-FR" sz="2000" b="1" kern="1200" dirty="0">
              <a:solidFill>
                <a:schemeClr val="tx1"/>
              </a:solidFill>
              <a:latin typeface="Verdana" panose="020B0604030504040204" pitchFamily="34" charset="0"/>
              <a:ea typeface="Verdana" panose="020B0604030504040204" pitchFamily="34" charset="0"/>
            </a:rPr>
            <a:t>(et établir des rapports)</a:t>
          </a:r>
        </a:p>
      </dsp:txBody>
      <dsp:txXfrm>
        <a:off x="3631597" y="-262556"/>
        <a:ext cx="1764122" cy="1469911"/>
      </dsp:txXfrm>
    </dsp:sp>
    <dsp:sp modelId="{50CAA8D7-6AE8-4BBC-A910-97174375FFF5}">
      <dsp:nvSpPr>
        <dsp:cNvPr id="0" name=""/>
        <dsp:cNvSpPr/>
      </dsp:nvSpPr>
      <dsp:spPr>
        <a:xfrm>
          <a:off x="3755006" y="741357"/>
          <a:ext cx="3666340" cy="3666340"/>
        </a:xfrm>
        <a:custGeom>
          <a:avLst/>
          <a:gdLst/>
          <a:ahLst/>
          <a:cxnLst/>
          <a:rect l="0" t="0" r="0" b="0"/>
          <a:pathLst>
            <a:path>
              <a:moveTo>
                <a:pt x="2055249" y="13501"/>
              </a:moveTo>
              <a:arcTo wR="1833170" hR="1833170" stAng="16617490" swAng="2010019"/>
            </a:path>
          </a:pathLst>
        </a:custGeom>
        <a:noFill/>
        <a:ln w="38100" cap="flat" cmpd="sng" algn="ctr">
          <a:solidFill>
            <a:schemeClr val="accent1"/>
          </a:solidFill>
          <a:prstDash val="solid"/>
          <a:miter lim="800000"/>
          <a:tailEnd type="arrow"/>
        </a:ln>
        <a:effectLst/>
      </dsp:spPr>
      <dsp:style>
        <a:lnRef idx="1">
          <a:scrgbClr r="0" g="0" b="0"/>
        </a:lnRef>
        <a:fillRef idx="0">
          <a:scrgbClr r="0" g="0" b="0"/>
        </a:fillRef>
        <a:effectRef idx="0">
          <a:scrgbClr r="0" g="0" b="0"/>
        </a:effectRef>
        <a:fontRef idx="minor"/>
      </dsp:style>
    </dsp:sp>
    <dsp:sp modelId="{7476A031-9AFB-46EF-B69C-F510DF2E03D4}">
      <dsp:nvSpPr>
        <dsp:cNvPr id="0" name=""/>
        <dsp:cNvSpPr/>
      </dsp:nvSpPr>
      <dsp:spPr>
        <a:xfrm>
          <a:off x="6110001" y="1419603"/>
          <a:ext cx="2108433" cy="1751196"/>
        </a:xfrm>
        <a:prstGeom prst="roundRect">
          <a:avLst/>
        </a:prstGeom>
        <a:no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dirty="0">
              <a:solidFill>
                <a:schemeClr val="tx1"/>
              </a:solidFill>
              <a:latin typeface="Verdana" panose="020B0604030504040204" pitchFamily="34" charset="0"/>
              <a:ea typeface="Verdana" panose="020B0604030504040204" pitchFamily="34" charset="0"/>
            </a:rPr>
            <a:t>Répondre </a:t>
          </a:r>
        </a:p>
        <a:p>
          <a:pPr marL="0" lvl="0" indent="0" algn="ctr" defTabSz="889000">
            <a:lnSpc>
              <a:spcPct val="90000"/>
            </a:lnSpc>
            <a:spcBef>
              <a:spcPct val="0"/>
            </a:spcBef>
            <a:spcAft>
              <a:spcPct val="35000"/>
            </a:spcAft>
            <a:buNone/>
          </a:pPr>
          <a:r>
            <a:rPr lang="fr-FR" sz="2000" b="1" kern="1200" dirty="0">
              <a:solidFill>
                <a:schemeClr val="tx1"/>
              </a:solidFill>
              <a:latin typeface="Verdana" panose="020B0604030504040204" pitchFamily="34" charset="0"/>
              <a:ea typeface="Verdana" panose="020B0604030504040204" pitchFamily="34" charset="0"/>
            </a:rPr>
            <a:t>(et établir des rapports)</a:t>
          </a:r>
        </a:p>
      </dsp:txBody>
      <dsp:txXfrm>
        <a:off x="6195487" y="1505089"/>
        <a:ext cx="1937461" cy="1580224"/>
      </dsp:txXfrm>
    </dsp:sp>
    <dsp:sp modelId="{E07291BF-90DB-4953-8982-49866299D9A0}">
      <dsp:nvSpPr>
        <dsp:cNvPr id="0" name=""/>
        <dsp:cNvSpPr/>
      </dsp:nvSpPr>
      <dsp:spPr>
        <a:xfrm>
          <a:off x="3874316" y="56875"/>
          <a:ext cx="3666340" cy="3666340"/>
        </a:xfrm>
        <a:custGeom>
          <a:avLst/>
          <a:gdLst/>
          <a:ahLst/>
          <a:cxnLst/>
          <a:rect l="0" t="0" r="0" b="0"/>
          <a:pathLst>
            <a:path>
              <a:moveTo>
                <a:pt x="2926276" y="3304778"/>
              </a:moveTo>
              <a:arcTo wR="1833170" hR="1833170" stAng="3203709" swAng="1710376"/>
            </a:path>
          </a:pathLst>
        </a:custGeom>
        <a:noFill/>
        <a:ln w="38100" cap="flat" cmpd="sng" algn="ctr">
          <a:solidFill>
            <a:schemeClr val="accent1"/>
          </a:solidFill>
          <a:prstDash val="solid"/>
          <a:miter lim="800000"/>
          <a:tailEnd type="arrow"/>
        </a:ln>
        <a:effectLst/>
      </dsp:spPr>
      <dsp:style>
        <a:lnRef idx="1">
          <a:scrgbClr r="0" g="0" b="0"/>
        </a:lnRef>
        <a:fillRef idx="0">
          <a:scrgbClr r="0" g="0" b="0"/>
        </a:fillRef>
        <a:effectRef idx="0">
          <a:scrgbClr r="0" g="0" b="0"/>
        </a:effectRef>
        <a:fontRef idx="minor"/>
      </dsp:style>
    </dsp:sp>
    <dsp:sp modelId="{8F1F352A-0C92-4F1D-8451-FDD5E6FAC6DB}">
      <dsp:nvSpPr>
        <dsp:cNvPr id="0" name=""/>
        <dsp:cNvSpPr/>
      </dsp:nvSpPr>
      <dsp:spPr>
        <a:xfrm>
          <a:off x="3351097" y="3153920"/>
          <a:ext cx="2325121" cy="1969635"/>
        </a:xfrm>
        <a:prstGeom prst="roundRect">
          <a:avLst/>
        </a:prstGeom>
        <a:no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dirty="0">
              <a:solidFill>
                <a:schemeClr val="tx1"/>
              </a:solidFill>
              <a:latin typeface="Verdana" panose="020B0604030504040204" pitchFamily="34" charset="0"/>
              <a:ea typeface="Verdana" panose="020B0604030504040204" pitchFamily="34" charset="0"/>
            </a:rPr>
            <a:t>Évaluer </a:t>
          </a:r>
        </a:p>
        <a:p>
          <a:pPr marL="0" lvl="0" indent="0" algn="ctr" defTabSz="889000">
            <a:lnSpc>
              <a:spcPct val="90000"/>
            </a:lnSpc>
            <a:spcBef>
              <a:spcPct val="0"/>
            </a:spcBef>
            <a:spcAft>
              <a:spcPct val="35000"/>
            </a:spcAft>
            <a:buNone/>
          </a:pPr>
          <a:r>
            <a:rPr lang="fr-FR" sz="2000" b="1" kern="1200" dirty="0">
              <a:solidFill>
                <a:schemeClr val="tx1"/>
              </a:solidFill>
              <a:latin typeface="Verdana" panose="020B0604030504040204" pitchFamily="34" charset="0"/>
              <a:ea typeface="Verdana" panose="020B0604030504040204" pitchFamily="34" charset="0"/>
            </a:rPr>
            <a:t>(et établir des rapports)</a:t>
          </a:r>
        </a:p>
      </dsp:txBody>
      <dsp:txXfrm>
        <a:off x="3447247" y="3250070"/>
        <a:ext cx="2132821" cy="1777335"/>
      </dsp:txXfrm>
    </dsp:sp>
    <dsp:sp modelId="{EEF65A6F-C276-4925-A015-2745625554C5}">
      <dsp:nvSpPr>
        <dsp:cNvPr id="0" name=""/>
        <dsp:cNvSpPr/>
      </dsp:nvSpPr>
      <dsp:spPr>
        <a:xfrm>
          <a:off x="1353652" y="63983"/>
          <a:ext cx="3666340" cy="3666340"/>
        </a:xfrm>
        <a:custGeom>
          <a:avLst/>
          <a:gdLst/>
          <a:ahLst/>
          <a:cxnLst/>
          <a:rect l="0" t="0" r="0" b="0"/>
          <a:pathLst>
            <a:path>
              <a:moveTo>
                <a:pt x="1731255" y="3663505"/>
              </a:moveTo>
              <a:arcTo wR="1833170" hR="1833170" stAng="5591219" swAng="1557635"/>
            </a:path>
          </a:pathLst>
        </a:custGeom>
        <a:noFill/>
        <a:ln w="38100" cap="flat" cmpd="sng" algn="ctr">
          <a:solidFill>
            <a:schemeClr val="accent1"/>
          </a:solidFill>
          <a:prstDash val="solid"/>
          <a:miter lim="800000"/>
          <a:tailEnd type="arrow"/>
        </a:ln>
        <a:effectLst/>
      </dsp:spPr>
      <dsp:style>
        <a:lnRef idx="1">
          <a:scrgbClr r="0" g="0" b="0"/>
        </a:lnRef>
        <a:fillRef idx="0">
          <a:scrgbClr r="0" g="0" b="0"/>
        </a:fillRef>
        <a:effectRef idx="0">
          <a:scrgbClr r="0" g="0" b="0"/>
        </a:effectRef>
        <a:fontRef idx="minor"/>
      </dsp:style>
    </dsp:sp>
    <dsp:sp modelId="{227C2432-547D-4A81-8272-B550BE55D5FC}">
      <dsp:nvSpPr>
        <dsp:cNvPr id="0" name=""/>
        <dsp:cNvSpPr/>
      </dsp:nvSpPr>
      <dsp:spPr>
        <a:xfrm>
          <a:off x="775220" y="1279500"/>
          <a:ext cx="2163066" cy="2072474"/>
        </a:xfrm>
        <a:prstGeom prst="roundRect">
          <a:avLst/>
        </a:prstGeom>
        <a:no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dirty="0">
              <a:solidFill>
                <a:schemeClr val="tx1"/>
              </a:solidFill>
              <a:latin typeface="Verdana" panose="020B0604030504040204" pitchFamily="34" charset="0"/>
              <a:ea typeface="Verdana" panose="020B0604030504040204" pitchFamily="34" charset="0"/>
            </a:rPr>
            <a:t>Suivre </a:t>
          </a:r>
        </a:p>
        <a:p>
          <a:pPr marL="0" lvl="0" indent="0" algn="ctr" defTabSz="889000">
            <a:lnSpc>
              <a:spcPct val="90000"/>
            </a:lnSpc>
            <a:spcBef>
              <a:spcPct val="0"/>
            </a:spcBef>
            <a:spcAft>
              <a:spcPct val="35000"/>
            </a:spcAft>
            <a:buNone/>
          </a:pPr>
          <a:r>
            <a:rPr lang="fr-FR" sz="2000" b="1" kern="1200" dirty="0">
              <a:solidFill>
                <a:schemeClr val="tx1"/>
              </a:solidFill>
              <a:latin typeface="Verdana" panose="020B0604030504040204" pitchFamily="34" charset="0"/>
              <a:ea typeface="Verdana" panose="020B0604030504040204" pitchFamily="34" charset="0"/>
            </a:rPr>
            <a:t>(et établir des rapports)</a:t>
          </a:r>
        </a:p>
      </dsp:txBody>
      <dsp:txXfrm>
        <a:off x="876390" y="1380670"/>
        <a:ext cx="1960726" cy="1870134"/>
      </dsp:txXfrm>
    </dsp:sp>
    <dsp:sp modelId="{0071D9C6-709A-4AB6-81C8-0F6789BE1B35}">
      <dsp:nvSpPr>
        <dsp:cNvPr id="0" name=""/>
        <dsp:cNvSpPr/>
      </dsp:nvSpPr>
      <dsp:spPr>
        <a:xfrm>
          <a:off x="1533076" y="735396"/>
          <a:ext cx="3666340" cy="3666340"/>
        </a:xfrm>
        <a:custGeom>
          <a:avLst/>
          <a:gdLst/>
          <a:ahLst/>
          <a:cxnLst/>
          <a:rect l="0" t="0" r="0" b="0"/>
          <a:pathLst>
            <a:path>
              <a:moveTo>
                <a:pt x="770579" y="339378"/>
              </a:moveTo>
              <a:arcTo wR="1833170" hR="1833170" stAng="14074460" swAng="1881176"/>
            </a:path>
          </a:pathLst>
        </a:custGeom>
        <a:noFill/>
        <a:ln w="38100" cap="flat" cmpd="sng" algn="ctr">
          <a:solidFill>
            <a:schemeClr val="accent1"/>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D88C845-7246-407D-1934-022F03AF6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78334A9-F3EB-EC20-1CD2-715473F7AA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0FBF99-D6BD-4A5B-8804-F0ABF2AAEA87}" type="datetimeFigureOut">
              <a:rPr lang="en-US" smtClean="0"/>
              <a:t>11/1/2025</a:t>
            </a:fld>
            <a:endParaRPr lang="en-US" dirty="0"/>
          </a:p>
        </p:txBody>
      </p:sp>
      <p:sp>
        <p:nvSpPr>
          <p:cNvPr id="4" name="Footer Placeholder 3">
            <a:extLst>
              <a:ext uri="{FF2B5EF4-FFF2-40B4-BE49-F238E27FC236}">
                <a16:creationId xmlns:a16="http://schemas.microsoft.com/office/drawing/2014/main" id="{1BDEE8B0-D768-BCCD-5FC1-3808A235E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Tree>
    <p:extLst>
      <p:ext uri="{BB962C8B-B14F-4D97-AF65-F5344CB8AC3E}">
        <p14:creationId xmlns:p14="http://schemas.microsoft.com/office/powerpoint/2010/main" val="2245500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FF80-FAEE-440E-826B-5CC2D2B31D0E}" type="datetimeFigureOut">
              <a:rPr lang="en-US" smtClean="0"/>
              <a:t>11/1/2025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CF97C7-2C0D-4DC0-92D4-71B42A9A9F32}" type="slidenum">
              <a:rPr lang="en-US" smtClean="0"/>
              <a:t>‹#›</a:t>
            </a:fld>
            <a:endParaRPr lang="en-US" dirty="0"/>
          </a:p>
        </p:txBody>
      </p:sp>
    </p:spTree>
    <p:extLst>
      <p:ext uri="{BB962C8B-B14F-4D97-AF65-F5344CB8AC3E}">
        <p14:creationId xmlns:p14="http://schemas.microsoft.com/office/powerpoint/2010/main" val="2723295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0</a:t>
            </a:fld>
            <a:endParaRPr lang="en-US" dirty="0"/>
          </a:p>
        </p:txBody>
      </p:sp>
    </p:spTree>
    <p:extLst>
      <p:ext uri="{BB962C8B-B14F-4D97-AF65-F5344CB8AC3E}">
        <p14:creationId xmlns:p14="http://schemas.microsoft.com/office/powerpoint/2010/main" val="304835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16</a:t>
            </a:fld>
            <a:endParaRPr lang="en-US" dirty="0"/>
          </a:p>
        </p:txBody>
      </p:sp>
    </p:spTree>
    <p:extLst>
      <p:ext uri="{BB962C8B-B14F-4D97-AF65-F5344CB8AC3E}">
        <p14:creationId xmlns:p14="http://schemas.microsoft.com/office/powerpoint/2010/main" val="2596490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587B9-AF27-69D4-1767-CA7CFF9D3E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C5C349-44F6-FDC4-32EA-9D9A74A7CC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E5CB74-93B7-121D-A652-165F1ED05DC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2704A13-C89A-6288-AD4D-47492969BA23}"/>
              </a:ext>
            </a:extLst>
          </p:cNvPr>
          <p:cNvSpPr>
            <a:spLocks noGrp="1"/>
          </p:cNvSpPr>
          <p:nvPr>
            <p:ph type="sldNum" sz="quarter" idx="5"/>
          </p:nvPr>
        </p:nvSpPr>
        <p:spPr/>
        <p:txBody>
          <a:bodyPr/>
          <a:lstStyle/>
          <a:p>
            <a:fld id="{18CF97C7-2C0D-4DC0-92D4-71B42A9A9F32}" type="slidenum">
              <a:rPr lang="en-US" smtClean="0"/>
              <a:t>21</a:t>
            </a:fld>
            <a:endParaRPr lang="en-US" dirty="0"/>
          </a:p>
        </p:txBody>
      </p:sp>
    </p:spTree>
    <p:extLst>
      <p:ext uri="{BB962C8B-B14F-4D97-AF65-F5344CB8AC3E}">
        <p14:creationId xmlns:p14="http://schemas.microsoft.com/office/powerpoint/2010/main" val="2577638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65631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84E87CA-1A64-2644-7E72-40D785CA9F96}"/>
              </a:ext>
            </a:extLst>
          </p:cNvPr>
          <p:cNvSpPr txBox="1">
            <a:spLocks/>
          </p:cNvSpPr>
          <p:nvPr userDrawn="1"/>
        </p:nvSpPr>
        <p:spPr>
          <a:xfrm>
            <a:off x="838200" y="304005"/>
            <a:ext cx="10058400" cy="7239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l"/>
            <a:endParaRPr lang="en-US" sz="4000" dirty="0"/>
          </a:p>
        </p:txBody>
      </p:sp>
      <p:sp>
        <p:nvSpPr>
          <p:cNvPr id="2" name="TextBox 1">
            <a:extLst>
              <a:ext uri="{FF2B5EF4-FFF2-40B4-BE49-F238E27FC236}">
                <a16:creationId xmlns:a16="http://schemas.microsoft.com/office/drawing/2014/main" id="{DE80F3B2-452A-2251-A19A-E7B384196511}"/>
              </a:ext>
            </a:extLst>
          </p:cNvPr>
          <p:cNvSpPr txBox="1"/>
          <p:nvPr userDrawn="1"/>
        </p:nvSpPr>
        <p:spPr>
          <a:xfrm>
            <a:off x="838200" y="257455"/>
            <a:ext cx="9980251" cy="261610"/>
          </a:xfrm>
          <a:prstGeom prst="rect">
            <a:avLst/>
          </a:prstGeom>
          <a:noFill/>
        </p:spPr>
        <p:txBody>
          <a:bodyPr wrap="square" rtlCol="0">
            <a:spAutoFit/>
          </a:bodyPr>
          <a:lstStyle/>
          <a:p>
            <a:pPr algn="r"/>
            <a:r>
              <a:rPr lang="fr-FR" sz="1100" b="1" noProof="0" dirty="0">
                <a:solidFill>
                  <a:schemeClr val="bg1">
                    <a:lumMod val="65000"/>
                  </a:schemeClr>
                </a:solidFill>
                <a:latin typeface="Verdana" panose="020B0604030504040204" pitchFamily="34" charset="0"/>
                <a:ea typeface="Verdana" panose="020B0604030504040204" pitchFamily="34" charset="0"/>
              </a:rPr>
              <a:t>2.9 Communication stratégique et intégrité de l’information</a:t>
            </a:r>
          </a:p>
        </p:txBody>
      </p:sp>
      <p:pic>
        <p:nvPicPr>
          <p:cNvPr id="3" name="Picture 2" descr="A black background with a black square&#10;&#10;Description automatically generated with medium confidence">
            <a:extLst>
              <a:ext uri="{FF2B5EF4-FFF2-40B4-BE49-F238E27FC236}">
                <a16:creationId xmlns:a16="http://schemas.microsoft.com/office/drawing/2014/main" id="{E15E143A-CFDD-8834-30FE-49BA3C3531FC}"/>
              </a:ext>
            </a:extLst>
          </p:cNvPr>
          <p:cNvPicPr>
            <a:picLocks noChangeAspect="1" noChangeArrowheads="1"/>
          </p:cNvPicPr>
          <p:nvPr userDrawn="1"/>
        </p:nvPicPr>
        <p:blipFill>
          <a:blip r:embed="rId3">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818451" y="125955"/>
            <a:ext cx="632813" cy="5400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F247DFCD-E123-CF45-C264-CA135B35B020}"/>
              </a:ext>
            </a:extLst>
          </p:cNvPr>
          <p:cNvSpPr txBox="1">
            <a:spLocks/>
          </p:cNvSpPr>
          <p:nvPr userDrawn="1"/>
        </p:nvSpPr>
        <p:spPr>
          <a:xfrm>
            <a:off x="838201" y="6444045"/>
            <a:ext cx="10613064" cy="288000"/>
          </a:xfrm>
          <a:prstGeom prst="rect">
            <a:avLst/>
          </a:prstGeom>
        </p:spPr>
        <p:txBody>
          <a:bodyPr vert="horz" lIns="91440" tIns="45720" rIns="91440" bIns="45720" rtlCol="0" anchor="ctr"/>
          <a:lstStyle>
            <a:defPPr>
              <a:defRPr lang="en-US"/>
            </a:defPPr>
            <a:lvl1pPr marL="0" algn="l" defTabSz="914400" rtl="0" eaLnBrk="1" latinLnBrk="0" hangingPunct="1">
              <a:defRPr sz="1100" b="1" kern="1200">
                <a:solidFill>
                  <a:schemeClr val="tx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100" noProof="0" dirty="0">
                <a:solidFill>
                  <a:schemeClr val="bg1">
                    <a:lumMod val="65000"/>
                  </a:schemeClr>
                </a:solidFill>
              </a:rPr>
              <a:t>MFBPD de l’ONU 2025									 Diapositive </a:t>
            </a:r>
            <a:fld id="{60323EB4-2EFA-49D3-81CD-1A9035A87ED7}" type="slidenum">
              <a:rPr lang="fr-FR" sz="1100" noProof="0" smtClean="0">
                <a:solidFill>
                  <a:schemeClr val="bg1">
                    <a:lumMod val="65000"/>
                  </a:schemeClr>
                </a:solidFill>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fr-FR" sz="1100" noProof="0" dirty="0">
              <a:solidFill>
                <a:schemeClr val="bg1">
                  <a:lumMod val="65000"/>
                </a:schemeClr>
              </a:solidFill>
            </a:endParaRPr>
          </a:p>
        </p:txBody>
      </p:sp>
    </p:spTree>
    <p:extLst>
      <p:ext uri="{BB962C8B-B14F-4D97-AF65-F5344CB8AC3E}">
        <p14:creationId xmlns:p14="http://schemas.microsoft.com/office/powerpoint/2010/main" val="413181311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tags" Target="../tags/tag19.xml"/></Relationships>
</file>

<file path=ppt/slides/_rels/slide11.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image" Target="../media/image4.png"/><Relationship Id="rId4"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5.png"/><Relationship Id="rId4"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9.xml"/><Relationship Id="rId1" Type="http://schemas.openxmlformats.org/officeDocument/2006/relationships/tags" Target="../tags/tag28.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3.xml"/><Relationship Id="rId1" Type="http://schemas.openxmlformats.org/officeDocument/2006/relationships/tags" Target="../tags/tag3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5.xml"/><Relationship Id="rId1" Type="http://schemas.openxmlformats.org/officeDocument/2006/relationships/tags" Target="../tags/tag34.xml"/><Relationship Id="rId4"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tags" Target="../tags/tag38.xml"/><Relationship Id="rId7" Type="http://schemas.openxmlformats.org/officeDocument/2006/relationships/image" Target="../media/image6.pn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slideLayout" Target="../slideLayouts/slideLayout1.xml"/><Relationship Id="rId5" Type="http://schemas.openxmlformats.org/officeDocument/2006/relationships/tags" Target="../tags/tag40.xml"/><Relationship Id="rId4" Type="http://schemas.openxmlformats.org/officeDocument/2006/relationships/tags" Target="../tags/tag39.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2.xml"/><Relationship Id="rId1" Type="http://schemas.openxmlformats.org/officeDocument/2006/relationships/tags" Target="../tags/tag4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tags" Target="../tags/tag45.xml"/><Relationship Id="rId7" Type="http://schemas.openxmlformats.org/officeDocument/2006/relationships/diagramQuickStyle" Target="../diagrams/quickStyle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slideLayout" Target="../slideLayouts/slideLayout1.xml"/><Relationship Id="rId9" Type="http://schemas.microsoft.com/office/2007/relationships/diagramDrawing" Target="../diagrams/drawing1.xml"/></Relationships>
</file>

<file path=ppt/slides/_rels/slide21.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9.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3.png"/><Relationship Id="rId5" Type="http://schemas.openxmlformats.org/officeDocument/2006/relationships/slideLayout" Target="../slideLayouts/slideLayout1.xml"/><Relationship Id="rId4" Type="http://schemas.openxmlformats.org/officeDocument/2006/relationships/tags" Target="../tags/tag1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8.xml"/><Relationship Id="rId1"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2B633A-482C-A46B-7F63-61ABDD18C79C}"/>
              </a:ext>
            </a:extLst>
          </p:cNvPr>
          <p:cNvSpPr txBox="1"/>
          <p:nvPr>
            <p:custDataLst>
              <p:tags r:id="rId1"/>
            </p:custDataLst>
          </p:nvPr>
        </p:nvSpPr>
        <p:spPr>
          <a:xfrm>
            <a:off x="1524000" y="2136340"/>
            <a:ext cx="9144000" cy="2585323"/>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2.9 Communication stratégique et intégrité de l’information</a:t>
            </a:r>
          </a:p>
        </p:txBody>
      </p:sp>
    </p:spTree>
    <p:extLst>
      <p:ext uri="{BB962C8B-B14F-4D97-AF65-F5344CB8AC3E}">
        <p14:creationId xmlns:p14="http://schemas.microsoft.com/office/powerpoint/2010/main" val="866389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5B86341-BB90-1DC6-A25A-F66CB08456E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BC2AB71-6A86-7A88-8565-9BEDAE5B916B}"/>
              </a:ext>
            </a:extLst>
          </p:cNvPr>
          <p:cNvSpPr txBox="1"/>
          <p:nvPr>
            <p:custDataLst>
              <p:tags r:id="rId1"/>
            </p:custDataLst>
          </p:nvPr>
        </p:nvSpPr>
        <p:spPr>
          <a:xfrm>
            <a:off x="1095519" y="887732"/>
            <a:ext cx="10000960"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Que sont les mésinformation, désinformation et discours de haine ?</a:t>
            </a:r>
          </a:p>
        </p:txBody>
      </p:sp>
      <p:sp>
        <p:nvSpPr>
          <p:cNvPr id="3" name="TextBox 2">
            <a:extLst>
              <a:ext uri="{FF2B5EF4-FFF2-40B4-BE49-F238E27FC236}">
                <a16:creationId xmlns:a16="http://schemas.microsoft.com/office/drawing/2014/main" id="{43D325E4-EC1A-C5B4-445E-E53E6CFB1DC1}"/>
              </a:ext>
            </a:extLst>
          </p:cNvPr>
          <p:cNvSpPr txBox="1"/>
          <p:nvPr>
            <p:custDataLst>
              <p:tags r:id="rId2"/>
            </p:custDataLst>
          </p:nvPr>
        </p:nvSpPr>
        <p:spPr>
          <a:xfrm>
            <a:off x="1595999" y="1736229"/>
            <a:ext cx="9000000" cy="32316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FR" sz="2800" b="1" dirty="0">
                <a:solidFill>
                  <a:srgbClr val="0055A5"/>
                </a:solidFill>
                <a:latin typeface="Verdana"/>
                <a:ea typeface="Verdana"/>
              </a:rPr>
              <a:t>M</a:t>
            </a:r>
            <a:r>
              <a:rPr lang="fr-FR" sz="2000" b="1" dirty="0">
                <a:latin typeface="Verdana"/>
                <a:ea typeface="Verdana"/>
              </a:rPr>
              <a:t> </a:t>
            </a:r>
            <a:r>
              <a:rPr lang="fr-FR" sz="2000" dirty="0">
                <a:latin typeface="Verdana"/>
                <a:ea typeface="Verdana"/>
              </a:rPr>
              <a:t>- </a:t>
            </a:r>
            <a:r>
              <a:rPr lang="fr-FR" sz="2000" b="1" dirty="0">
                <a:latin typeface="Verdana"/>
                <a:ea typeface="Verdana"/>
              </a:rPr>
              <a:t>Mésinformation</a:t>
            </a:r>
          </a:p>
          <a:p>
            <a:pPr marL="628650"/>
            <a:r>
              <a:rPr lang="fr-FR" sz="2000" dirty="0">
                <a:latin typeface="Verdana"/>
                <a:ea typeface="Verdana"/>
              </a:rPr>
              <a:t>Mauvaises informations diffusées par des personnes qui les croient vraies</a:t>
            </a:r>
          </a:p>
          <a:p>
            <a:endParaRPr lang="en-US" sz="2000" dirty="0">
              <a:latin typeface="Verdana"/>
              <a:ea typeface="Verdana"/>
            </a:endParaRPr>
          </a:p>
          <a:p>
            <a:pPr algn="l"/>
            <a:r>
              <a:rPr lang="fr-FR" sz="2800" b="1" dirty="0">
                <a:solidFill>
                  <a:srgbClr val="0055A5"/>
                </a:solidFill>
                <a:latin typeface="Verdana"/>
                <a:ea typeface="Verdana"/>
              </a:rPr>
              <a:t>D</a:t>
            </a:r>
            <a:r>
              <a:rPr lang="fr-FR" sz="2000" b="1" dirty="0">
                <a:latin typeface="Verdana"/>
                <a:ea typeface="Verdana"/>
              </a:rPr>
              <a:t> </a:t>
            </a:r>
            <a:r>
              <a:rPr lang="fr-FR" sz="2000" dirty="0">
                <a:latin typeface="Verdana"/>
                <a:ea typeface="Verdana"/>
              </a:rPr>
              <a:t>- </a:t>
            </a:r>
            <a:r>
              <a:rPr lang="fr-FR" sz="2000" b="1" dirty="0">
                <a:latin typeface="Verdana"/>
                <a:ea typeface="Verdana"/>
              </a:rPr>
              <a:t>Désinformation</a:t>
            </a:r>
          </a:p>
          <a:p>
            <a:pPr marL="628650"/>
            <a:r>
              <a:rPr lang="fr-FR" sz="2000" dirty="0">
                <a:latin typeface="Verdana"/>
                <a:ea typeface="Verdana"/>
              </a:rPr>
              <a:t>Mauvaises informations diffusées volontairement par des personnes qui savent qu’elles sont fausses</a:t>
            </a:r>
          </a:p>
          <a:p>
            <a:endParaRPr lang="en-US" sz="2000" dirty="0">
              <a:latin typeface="Verdana"/>
              <a:ea typeface="Verdana"/>
            </a:endParaRPr>
          </a:p>
          <a:p>
            <a:pPr algn="l"/>
            <a:r>
              <a:rPr lang="fr-FR" sz="2800" b="1" dirty="0">
                <a:solidFill>
                  <a:srgbClr val="0055A5"/>
                </a:solidFill>
                <a:latin typeface="Verdana"/>
                <a:ea typeface="Verdana"/>
              </a:rPr>
              <a:t>D</a:t>
            </a:r>
            <a:r>
              <a:rPr lang="fr-FR" sz="2000" b="1" dirty="0">
                <a:latin typeface="Verdana"/>
                <a:ea typeface="Verdana"/>
              </a:rPr>
              <a:t> </a:t>
            </a:r>
            <a:r>
              <a:rPr lang="fr-FR" sz="2000" dirty="0">
                <a:latin typeface="Verdana"/>
                <a:ea typeface="Verdana"/>
              </a:rPr>
              <a:t>– </a:t>
            </a:r>
            <a:r>
              <a:rPr lang="fr-FR" sz="2000" b="1" dirty="0">
                <a:latin typeface="Verdana"/>
                <a:ea typeface="Verdana"/>
              </a:rPr>
              <a:t>Discours de haine</a:t>
            </a:r>
          </a:p>
          <a:p>
            <a:pPr marL="628650" algn="l"/>
            <a:r>
              <a:rPr lang="fr-FR" sz="2000" dirty="0">
                <a:latin typeface="Verdana"/>
                <a:ea typeface="Verdana"/>
              </a:rPr>
              <a:t>Discours utilisé pour attaquer des personnes sur la base de leur identité</a:t>
            </a:r>
          </a:p>
        </p:txBody>
      </p:sp>
    </p:spTree>
    <p:extLst>
      <p:ext uri="{BB962C8B-B14F-4D97-AF65-F5344CB8AC3E}">
        <p14:creationId xmlns:p14="http://schemas.microsoft.com/office/powerpoint/2010/main" val="270328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7F9950-FAA4-28BD-B32F-9CDC47C37EA3}"/>
              </a:ext>
            </a:extLst>
          </p:cNvPr>
          <p:cNvSpPr txBox="1"/>
          <p:nvPr>
            <p:custDataLst>
              <p:tags r:id="rId1"/>
            </p:custDataLst>
          </p:nvPr>
        </p:nvSpPr>
        <p:spPr>
          <a:xfrm>
            <a:off x="1245108" y="698546"/>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Effets psychologiques et émotionnels des MDD </a:t>
            </a:r>
          </a:p>
        </p:txBody>
      </p:sp>
      <p:sp>
        <p:nvSpPr>
          <p:cNvPr id="3" name="TextBox 2">
            <a:extLst>
              <a:ext uri="{FF2B5EF4-FFF2-40B4-BE49-F238E27FC236}">
                <a16:creationId xmlns:a16="http://schemas.microsoft.com/office/drawing/2014/main" id="{ACE3A2D0-CE92-7D11-F88D-8B48E1BEF7C1}"/>
              </a:ext>
            </a:extLst>
          </p:cNvPr>
          <p:cNvSpPr txBox="1"/>
          <p:nvPr>
            <p:custDataLst>
              <p:tags r:id="rId2"/>
            </p:custDataLst>
          </p:nvPr>
        </p:nvSpPr>
        <p:spPr>
          <a:xfrm>
            <a:off x="1424151" y="1311974"/>
            <a:ext cx="9343696" cy="240065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b="1" dirty="0">
                <a:latin typeface="Verdana"/>
                <a:ea typeface="Verdana"/>
              </a:rPr>
              <a:t>La peur : </a:t>
            </a:r>
            <a:r>
              <a:rPr lang="fr-FR" sz="2000" dirty="0">
                <a:latin typeface="Verdana"/>
                <a:ea typeface="Verdana"/>
              </a:rPr>
              <a:t>Les faux récits peuvent susciter un sentiment de peur.</a:t>
            </a:r>
          </a:p>
          <a:p>
            <a:pPr marL="342900" indent="-342900" algn="l">
              <a:spcBef>
                <a:spcPts val="600"/>
              </a:spcBef>
              <a:spcAft>
                <a:spcPts val="600"/>
              </a:spcAft>
              <a:buFont typeface="Arial" panose="020B0604020202020204" pitchFamily="34" charset="0"/>
              <a:buChar char="•"/>
            </a:pPr>
            <a:r>
              <a:rPr lang="fr-FR" sz="2000" b="1" dirty="0">
                <a:latin typeface="Verdana"/>
                <a:ea typeface="Verdana"/>
              </a:rPr>
              <a:t>La colère : </a:t>
            </a:r>
            <a:r>
              <a:rPr lang="fr-FR" sz="2000" dirty="0">
                <a:latin typeface="Verdana"/>
                <a:ea typeface="Verdana"/>
              </a:rPr>
              <a:t>Une colère non canalisée peut aggraver les conflits.</a:t>
            </a:r>
          </a:p>
          <a:p>
            <a:pPr marL="342900" indent="-342900" algn="l">
              <a:spcBef>
                <a:spcPts val="600"/>
              </a:spcBef>
              <a:spcAft>
                <a:spcPts val="600"/>
              </a:spcAft>
              <a:buFont typeface="Arial" panose="020B0604020202020204" pitchFamily="34" charset="0"/>
              <a:buChar char="•"/>
            </a:pPr>
            <a:r>
              <a:rPr lang="fr-FR" sz="2000" b="1" dirty="0">
                <a:latin typeface="Verdana"/>
                <a:ea typeface="Verdana"/>
              </a:rPr>
              <a:t>La méfiance : </a:t>
            </a:r>
            <a:r>
              <a:rPr lang="fr-FR" sz="2000" dirty="0">
                <a:latin typeface="Verdana"/>
                <a:ea typeface="Verdana"/>
              </a:rPr>
              <a:t>Peut affecter la coopération des civils avec les Nations Unies</a:t>
            </a:r>
          </a:p>
          <a:p>
            <a:pPr marL="342900" indent="-342900" algn="l">
              <a:spcBef>
                <a:spcPts val="600"/>
              </a:spcBef>
              <a:spcAft>
                <a:spcPts val="600"/>
              </a:spcAft>
              <a:buFont typeface="Arial" panose="020B0604020202020204" pitchFamily="34" charset="0"/>
              <a:buChar char="•"/>
            </a:pPr>
            <a:r>
              <a:rPr lang="fr-FR" sz="2000" b="1" dirty="0">
                <a:latin typeface="Verdana"/>
                <a:ea typeface="Verdana"/>
              </a:rPr>
              <a:t>La confusion : </a:t>
            </a:r>
            <a:r>
              <a:rPr lang="fr-FR" sz="2000" dirty="0">
                <a:latin typeface="Verdana"/>
                <a:ea typeface="Verdana"/>
              </a:rPr>
              <a:t>Peut rendre les communautés vulnérables à la manipulation.</a:t>
            </a:r>
          </a:p>
        </p:txBody>
      </p:sp>
      <p:pic>
        <p:nvPicPr>
          <p:cNvPr id="4" name="Picture 3">
            <a:extLst>
              <a:ext uri="{FF2B5EF4-FFF2-40B4-BE49-F238E27FC236}">
                <a16:creationId xmlns:a16="http://schemas.microsoft.com/office/drawing/2014/main" id="{ECF3D016-3323-AE6A-C53A-08E363826063}"/>
              </a:ext>
            </a:extLst>
          </p:cNvPr>
          <p:cNvPicPr>
            <a:picLocks noChangeAspect="1"/>
          </p:cNvPicPr>
          <p:nvPr>
            <p:custDataLst>
              <p:tags r:id="rId3"/>
            </p:custDataLst>
          </p:nvPr>
        </p:nvPicPr>
        <p:blipFill>
          <a:blip r:embed="rId5"/>
          <a:stretch>
            <a:fillRect/>
          </a:stretch>
        </p:blipFill>
        <p:spPr>
          <a:xfrm>
            <a:off x="3395999" y="3765181"/>
            <a:ext cx="5400000" cy="2446150"/>
          </a:xfrm>
          <a:prstGeom prst="rect">
            <a:avLst/>
          </a:prstGeom>
        </p:spPr>
      </p:pic>
    </p:spTree>
    <p:extLst>
      <p:ext uri="{BB962C8B-B14F-4D97-AF65-F5344CB8AC3E}">
        <p14:creationId xmlns:p14="http://schemas.microsoft.com/office/powerpoint/2010/main" val="1138598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7F9950-FAA4-28BD-B32F-9CDC47C37EA3}"/>
              </a:ext>
            </a:extLst>
          </p:cNvPr>
          <p:cNvSpPr txBox="1"/>
          <p:nvPr>
            <p:custDataLst>
              <p:tags r:id="rId1"/>
            </p:custDataLst>
          </p:nvPr>
        </p:nvSpPr>
        <p:spPr>
          <a:xfrm>
            <a:off x="1152295" y="966611"/>
            <a:ext cx="1019014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Tactiques et techniques utilisées par les acteurs de la désinformation</a:t>
            </a:r>
          </a:p>
        </p:txBody>
      </p:sp>
      <p:sp>
        <p:nvSpPr>
          <p:cNvPr id="3" name="TextBox 2">
            <a:extLst>
              <a:ext uri="{FF2B5EF4-FFF2-40B4-BE49-F238E27FC236}">
                <a16:creationId xmlns:a16="http://schemas.microsoft.com/office/drawing/2014/main" id="{ACE3A2D0-CE92-7D11-F88D-8B48E1BEF7C1}"/>
              </a:ext>
            </a:extLst>
          </p:cNvPr>
          <p:cNvSpPr txBox="1"/>
          <p:nvPr>
            <p:custDataLst>
              <p:tags r:id="rId2"/>
            </p:custDataLst>
          </p:nvPr>
        </p:nvSpPr>
        <p:spPr>
          <a:xfrm>
            <a:off x="1595999" y="1948659"/>
            <a:ext cx="5700727"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dirty="0">
                <a:latin typeface="Verdana"/>
                <a:ea typeface="Verdana"/>
              </a:rPr>
              <a:t>Amplifier les mensonges</a:t>
            </a:r>
          </a:p>
          <a:p>
            <a:pPr marL="342900" indent="-342900">
              <a:spcBef>
                <a:spcPts val="600"/>
              </a:spcBef>
              <a:spcAft>
                <a:spcPts val="600"/>
              </a:spcAft>
              <a:buFont typeface="Arial" panose="020B0604020202020204" pitchFamily="34" charset="0"/>
              <a:buChar char="•"/>
            </a:pPr>
            <a:r>
              <a:rPr lang="fr-FR" sz="2000" dirty="0">
                <a:latin typeface="Verdana"/>
                <a:ea typeface="Verdana"/>
              </a:rPr>
              <a:t>Feindre le soutien à une cause</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Utiliser les différents médias comme des armes</a:t>
            </a:r>
          </a:p>
          <a:p>
            <a:pPr marL="342900" indent="-342900">
              <a:spcBef>
                <a:spcPts val="600"/>
              </a:spcBef>
              <a:spcAft>
                <a:spcPts val="600"/>
              </a:spcAft>
              <a:buFont typeface="Arial" panose="020B0604020202020204" pitchFamily="34" charset="0"/>
              <a:buChar char="•"/>
            </a:pPr>
            <a:r>
              <a:rPr lang="fr-FR" sz="2000" dirty="0">
                <a:latin typeface="Verdana"/>
                <a:ea typeface="Verdana"/>
              </a:rPr>
              <a:t>Faire appel aux émotions</a:t>
            </a:r>
          </a:p>
          <a:p>
            <a:pPr marL="342900" indent="-342900">
              <a:spcBef>
                <a:spcPts val="600"/>
              </a:spcBef>
              <a:spcAft>
                <a:spcPts val="600"/>
              </a:spcAft>
              <a:buFont typeface="Arial" panose="020B0604020202020204" pitchFamily="34" charset="0"/>
              <a:buChar char="•"/>
            </a:pPr>
            <a:r>
              <a:rPr lang="fr-FR" sz="2000" dirty="0">
                <a:latin typeface="Verdana"/>
                <a:ea typeface="Verdana"/>
              </a:rPr>
              <a:t>Présenter le contexte de manière inexacte</a:t>
            </a:r>
          </a:p>
          <a:p>
            <a:pPr marL="342900" indent="-342900">
              <a:spcBef>
                <a:spcPts val="600"/>
              </a:spcBef>
              <a:spcAft>
                <a:spcPts val="600"/>
              </a:spcAft>
              <a:buFont typeface="Arial" panose="020B0604020202020204" pitchFamily="34" charset="0"/>
              <a:buChar char="•"/>
            </a:pPr>
            <a:r>
              <a:rPr lang="fr-FR" sz="2000" dirty="0">
                <a:latin typeface="Verdana"/>
                <a:ea typeface="Verdana"/>
              </a:rPr>
              <a:t>Faire semblant d’être quelqu’un d’autre</a:t>
            </a:r>
          </a:p>
        </p:txBody>
      </p:sp>
      <p:pic>
        <p:nvPicPr>
          <p:cNvPr id="4" name="Picture 3">
            <a:extLst>
              <a:ext uri="{FF2B5EF4-FFF2-40B4-BE49-F238E27FC236}">
                <a16:creationId xmlns:a16="http://schemas.microsoft.com/office/drawing/2014/main" id="{647B3134-0CAD-A4ED-B32E-3222485B563F}"/>
              </a:ext>
            </a:extLst>
          </p:cNvPr>
          <p:cNvPicPr>
            <a:picLocks noChangeAspect="1"/>
          </p:cNvPicPr>
          <p:nvPr>
            <p:custDataLst>
              <p:tags r:id="rId3"/>
            </p:custDataLst>
          </p:nvPr>
        </p:nvPicPr>
        <p:blipFill>
          <a:blip r:embed="rId5"/>
          <a:stretch>
            <a:fillRect/>
          </a:stretch>
        </p:blipFill>
        <p:spPr>
          <a:xfrm flipH="1">
            <a:off x="7296726" y="3090798"/>
            <a:ext cx="3951122" cy="2970376"/>
          </a:xfrm>
          <a:prstGeom prst="rect">
            <a:avLst/>
          </a:prstGeom>
        </p:spPr>
      </p:pic>
    </p:spTree>
    <p:extLst>
      <p:ext uri="{BB962C8B-B14F-4D97-AF65-F5344CB8AC3E}">
        <p14:creationId xmlns:p14="http://schemas.microsoft.com/office/powerpoint/2010/main" val="2058852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2520516-003C-B7ED-28FB-A51996EA490F}"/>
              </a:ext>
            </a:extLst>
          </p:cNvPr>
          <p:cNvGraphicFramePr>
            <a:graphicFrameLocks noGrp="1"/>
          </p:cNvGraphicFramePr>
          <p:nvPr>
            <p:custDataLst>
              <p:tags r:id="rId1"/>
            </p:custDataLst>
            <p:extLst>
              <p:ext uri="{D42A27DB-BD31-4B8C-83A1-F6EECF244321}">
                <p14:modId xmlns:p14="http://schemas.microsoft.com/office/powerpoint/2010/main" val="1434681932"/>
              </p:ext>
            </p:extLst>
          </p:nvPr>
        </p:nvGraphicFramePr>
        <p:xfrm>
          <a:off x="1524000" y="2079000"/>
          <a:ext cx="9144000" cy="2700000"/>
        </p:xfrm>
        <a:graphic>
          <a:graphicData uri="http://schemas.openxmlformats.org/drawingml/2006/table">
            <a:tbl>
              <a:tblPr firstRow="1" firstCol="1" bandRow="1">
                <a:tableStyleId>{5C22544A-7EE6-4342-B048-85BDC9FD1C3A}</a:tableStyleId>
              </a:tblPr>
              <a:tblGrid>
                <a:gridCol w="2385848">
                  <a:extLst>
                    <a:ext uri="{9D8B030D-6E8A-4147-A177-3AD203B41FA5}">
                      <a16:colId xmlns:a16="http://schemas.microsoft.com/office/drawing/2014/main" val="2117369804"/>
                    </a:ext>
                  </a:extLst>
                </a:gridCol>
                <a:gridCol w="6758152">
                  <a:extLst>
                    <a:ext uri="{9D8B030D-6E8A-4147-A177-3AD203B41FA5}">
                      <a16:colId xmlns:a16="http://schemas.microsoft.com/office/drawing/2014/main" val="2504447503"/>
                    </a:ext>
                  </a:extLst>
                </a:gridCol>
              </a:tblGrid>
              <a:tr h="900000">
                <a:tc gridSpan="2">
                  <a:txBody>
                    <a:bodyPr/>
                    <a:lstStyle/>
                    <a:p>
                      <a:pPr marL="0" marR="0">
                        <a:lnSpc>
                          <a:spcPct val="100000"/>
                        </a:lnSpc>
                        <a:spcBef>
                          <a:spcPts val="1200"/>
                        </a:spcBef>
                        <a:spcAft>
                          <a:spcPts val="1200"/>
                        </a:spcAft>
                      </a:pPr>
                      <a:r>
                        <a:rPr lang="fr-FR" sz="2000" dirty="0">
                          <a:solidFill>
                            <a:schemeClr val="tx1"/>
                          </a:solidFill>
                          <a:effectLst/>
                          <a:latin typeface="Verdana" panose="020B0604030504040204" pitchFamily="34" charset="0"/>
                          <a:ea typeface="Verdana" panose="020B0604030504040204" pitchFamily="34" charset="0"/>
                        </a:rPr>
                        <a:t>Activité d’apprentissage obligatoire 2.9.1 : L’impact des MDD sur les opérations de maintien de la paix de l’ONU</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val="2165574739"/>
                  </a:ext>
                </a:extLst>
              </a:tr>
              <a:tr h="900000">
                <a:tc>
                  <a:txBody>
                    <a:bodyPr/>
                    <a:lstStyle/>
                    <a:p>
                      <a:pPr marL="0" marR="0" algn="r">
                        <a:lnSpc>
                          <a:spcPct val="100000"/>
                        </a:lnSpc>
                        <a:spcBef>
                          <a:spcPts val="1200"/>
                        </a:spcBef>
                        <a:spcAft>
                          <a:spcPts val="1200"/>
                        </a:spcAft>
                      </a:pPr>
                      <a:r>
                        <a:rPr lang="fr-FR" sz="2000" dirty="0">
                          <a:solidFill>
                            <a:srgbClr val="0556A6"/>
                          </a:solidFill>
                          <a:effectLst/>
                          <a:latin typeface="Verdana"/>
                          <a:ea typeface="Verdana"/>
                          <a:cs typeface="Arial"/>
                        </a:rPr>
                        <a:t>Objet :</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0000"/>
                        </a:lnSpc>
                        <a:spcBef>
                          <a:spcPts val="1200"/>
                        </a:spcBef>
                        <a:spcAft>
                          <a:spcPts val="1200"/>
                        </a:spcAft>
                      </a:pPr>
                      <a:r>
                        <a:rPr lang="fr-FR" sz="2000" dirty="0">
                          <a:effectLst/>
                          <a:latin typeface="Verdana"/>
                          <a:ea typeface="Verdana"/>
                          <a:cs typeface="Arial"/>
                        </a:rPr>
                        <a:t>Réfléchir au défi que les MDD peuvent représenter pour les opérations de maintien de la paix</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6996522"/>
                  </a:ext>
                </a:extLst>
              </a:tr>
              <a:tr h="900000">
                <a:tc>
                  <a:txBody>
                    <a:bodyPr/>
                    <a:lstStyle/>
                    <a:p>
                      <a:pPr marL="0" marR="0" algn="r">
                        <a:lnSpc>
                          <a:spcPct val="100000"/>
                        </a:lnSpc>
                        <a:spcBef>
                          <a:spcPts val="1200"/>
                        </a:spcBef>
                        <a:spcAft>
                          <a:spcPts val="1200"/>
                        </a:spcAft>
                      </a:pPr>
                      <a:r>
                        <a:rPr lang="fr-FR" sz="2000" dirty="0">
                          <a:solidFill>
                            <a:srgbClr val="0556A6"/>
                          </a:solidFill>
                          <a:effectLst/>
                          <a:latin typeface="Verdana"/>
                          <a:ea typeface="Verdana"/>
                        </a:rPr>
                        <a:t>Temps imparti :</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0000"/>
                        </a:lnSpc>
                        <a:spcBef>
                          <a:spcPts val="1200"/>
                        </a:spcBef>
                        <a:spcAft>
                          <a:spcPts val="1200"/>
                        </a:spcAft>
                      </a:pPr>
                      <a:r>
                        <a:rPr lang="fr-FR" sz="2000" dirty="0">
                          <a:effectLst/>
                          <a:latin typeface="Verdana"/>
                          <a:ea typeface="Verdana"/>
                        </a:rPr>
                        <a:t>10 minutes </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8295258"/>
                  </a:ext>
                </a:extLst>
              </a:tr>
            </a:tbl>
          </a:graphicData>
        </a:graphic>
      </p:graphicFrame>
    </p:spTree>
    <p:extLst>
      <p:ext uri="{BB962C8B-B14F-4D97-AF65-F5344CB8AC3E}">
        <p14:creationId xmlns:p14="http://schemas.microsoft.com/office/powerpoint/2010/main" val="172835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7F9950-FAA4-28BD-B32F-9CDC47C37EA3}"/>
              </a:ext>
            </a:extLst>
          </p:cNvPr>
          <p:cNvSpPr txBox="1"/>
          <p:nvPr>
            <p:custDataLst>
              <p:tags r:id="rId1"/>
            </p:custDataLst>
          </p:nvPr>
        </p:nvSpPr>
        <p:spPr>
          <a:xfrm>
            <a:off x="1158581" y="814160"/>
            <a:ext cx="987483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Impact des MDD sur les opérations de maintien de la paix de l’ONU</a:t>
            </a:r>
          </a:p>
        </p:txBody>
      </p:sp>
      <p:sp>
        <p:nvSpPr>
          <p:cNvPr id="3" name="TextBox 2">
            <a:extLst>
              <a:ext uri="{FF2B5EF4-FFF2-40B4-BE49-F238E27FC236}">
                <a16:creationId xmlns:a16="http://schemas.microsoft.com/office/drawing/2014/main" id="{ACE3A2D0-CE92-7D11-F88D-8B48E1BEF7C1}"/>
              </a:ext>
            </a:extLst>
          </p:cNvPr>
          <p:cNvSpPr txBox="1"/>
          <p:nvPr>
            <p:custDataLst>
              <p:tags r:id="rId2"/>
            </p:custDataLst>
          </p:nvPr>
        </p:nvSpPr>
        <p:spPr>
          <a:xfrm>
            <a:off x="1595999" y="1843950"/>
            <a:ext cx="9000000"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spcBef>
                <a:spcPts val="600"/>
              </a:spcBef>
              <a:spcAft>
                <a:spcPts val="600"/>
              </a:spcAft>
            </a:pPr>
            <a:r>
              <a:rPr lang="fr-FR" sz="2000" b="1" dirty="0">
                <a:latin typeface="Verdana" panose="020B0604030504040204" pitchFamily="34" charset="0"/>
                <a:ea typeface="Calibri" panose="020F0502020204030204" pitchFamily="34" charset="0"/>
                <a:cs typeface="Arial" panose="020B0604020202020204" pitchFamily="34" charset="0"/>
              </a:rPr>
              <a:t>C</a:t>
            </a:r>
            <a:r>
              <a:rPr lang="fr-FR" sz="2000" b="1" dirty="0">
                <a:effectLst/>
                <a:latin typeface="Verdana" panose="020B0604030504040204" pitchFamily="34" charset="0"/>
                <a:ea typeface="Calibri" panose="020F0502020204030204" pitchFamily="34" charset="0"/>
                <a:cs typeface="Calibri" panose="020F0502020204030204" pitchFamily="34" charset="0"/>
              </a:rPr>
              <a:t>e défi comporte deux aspects :</a:t>
            </a:r>
            <a:r>
              <a:rPr lang="fr-FR" sz="2000" dirty="0">
                <a:effectLst/>
                <a:latin typeface="Verdana" panose="020B0604030504040204" pitchFamily="34" charset="0"/>
                <a:ea typeface="Calibri" panose="020F0502020204030204" pitchFamily="34" charset="0"/>
                <a:cs typeface="Calibri" panose="020F0502020204030204" pitchFamily="34" charset="0"/>
              </a:rPr>
              <a:t> </a:t>
            </a:r>
          </a:p>
          <a:p>
            <a:pPr marL="457200" marR="0" lvl="3" indent="-365125">
              <a:spcBef>
                <a:spcPts val="600"/>
              </a:spcBef>
              <a:spcAft>
                <a:spcPts val="600"/>
              </a:spcAft>
              <a:buFont typeface="+mj-lt"/>
              <a:buAutoNum type="arabicPeriod"/>
            </a:pPr>
            <a:r>
              <a:rPr lang="fr-FR" sz="20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La menace </a:t>
            </a:r>
            <a:r>
              <a:rPr lang="fr-FR" sz="2000" dirty="0">
                <a:solidFill>
                  <a:srgbClr val="000000"/>
                </a:solidFill>
                <a:latin typeface="Verdana" panose="020B0604030504040204" pitchFamily="34" charset="0"/>
                <a:ea typeface="Calibri" panose="020F0502020204030204" pitchFamily="34" charset="0"/>
                <a:cs typeface="Arial" panose="020B0604020202020204" pitchFamily="34" charset="0"/>
              </a:rPr>
              <a:t>que les MDD</a:t>
            </a:r>
            <a:r>
              <a:rPr lang="fr-FR" sz="20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 représentent pour la sûreté et la sécurité des agents de maintien de la paix, la réputation et l’espace opérationnel des missions. </a:t>
            </a:r>
          </a:p>
          <a:p>
            <a:pPr marL="457200" marR="0" lvl="3" indent="-365125">
              <a:spcBef>
                <a:spcPts val="600"/>
              </a:spcBef>
              <a:spcAft>
                <a:spcPts val="600"/>
              </a:spcAft>
              <a:buFont typeface="+mj-lt"/>
              <a:buAutoNum type="arabicPeriod"/>
            </a:pPr>
            <a:r>
              <a:rPr lang="fr-FR" sz="2000" dirty="0">
                <a:solidFill>
                  <a:srgbClr val="000000"/>
                </a:solidFill>
                <a:latin typeface="Verdana" panose="020B0604030504040204" pitchFamily="34" charset="0"/>
                <a:ea typeface="Calibri" panose="020F0502020204030204" pitchFamily="34" charset="0"/>
                <a:cs typeface="Arial" panose="020B0604020202020204" pitchFamily="34" charset="0"/>
              </a:rPr>
              <a:t>L</a:t>
            </a:r>
            <a:r>
              <a:rPr lang="fr-FR" sz="20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a menace que les </a:t>
            </a:r>
            <a:r>
              <a:rPr lang="fr-FR" sz="2000" dirty="0">
                <a:solidFill>
                  <a:srgbClr val="000000"/>
                </a:solidFill>
                <a:latin typeface="Verdana" panose="020B0604030504040204" pitchFamily="34" charset="0"/>
                <a:ea typeface="Calibri" panose="020F0502020204030204" pitchFamily="34" charset="0"/>
                <a:cs typeface="Arial" panose="020B0604020202020204" pitchFamily="34" charset="0"/>
              </a:rPr>
              <a:t>MDD</a:t>
            </a:r>
            <a:r>
              <a:rPr lang="fr-FR" sz="20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 représentent pour la mise en œuvre du mandat, y compris la protection des civils et le soutien aux processus politiques.</a:t>
            </a:r>
            <a:r>
              <a:rPr lang="fr-FR" sz="2000"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p>
          <a:p>
            <a:pPr marL="0" marR="0" lvl="3">
              <a:spcBef>
                <a:spcPts val="600"/>
              </a:spcBef>
              <a:spcAft>
                <a:spcPts val="600"/>
              </a:spcAft>
            </a:pPr>
            <a:endParaRPr lang="en-GB" sz="2000" dirty="0">
              <a:solidFill>
                <a:srgbClr val="000000"/>
              </a:solidFill>
              <a:latin typeface="Verdana" panose="020B0604030504040204" pitchFamily="34" charset="0"/>
              <a:ea typeface="Calibri" panose="020F0502020204030204" pitchFamily="34" charset="0"/>
              <a:cs typeface="Arial" panose="020B0604020202020204" pitchFamily="34" charset="0"/>
            </a:endParaRPr>
          </a:p>
          <a:p>
            <a:pPr marL="0" marR="0" lvl="3" algn="ctr">
              <a:spcBef>
                <a:spcPts val="600"/>
              </a:spcBef>
              <a:spcAft>
                <a:spcPts val="600"/>
              </a:spcAft>
            </a:pPr>
            <a:r>
              <a:rPr lang="fr-FR" sz="2000" i="1" dirty="0">
                <a:solidFill>
                  <a:srgbClr val="0055A5"/>
                </a:solidFill>
                <a:effectLst/>
                <a:latin typeface="Verdana" panose="020B0604030504040204" pitchFamily="34" charset="0"/>
                <a:ea typeface="Calibri" panose="020F0502020204030204" pitchFamily="34" charset="0"/>
                <a:cs typeface="Arial" panose="020B0604020202020204" pitchFamily="34" charset="0"/>
              </a:rPr>
              <a:t>Les menaces posées par les MDD sont réelles et peuvent mettre en péril l’efficacité opérationnelle, la sûreté et la sécurité des agents de maintien de la paix.</a:t>
            </a:r>
          </a:p>
        </p:txBody>
      </p:sp>
    </p:spTree>
    <p:extLst>
      <p:ext uri="{BB962C8B-B14F-4D97-AF65-F5344CB8AC3E}">
        <p14:creationId xmlns:p14="http://schemas.microsoft.com/office/powerpoint/2010/main" val="3430436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1E9CEF-A56F-2D41-03FA-3761AD0E8142}"/>
              </a:ext>
            </a:extLst>
          </p:cNvPr>
          <p:cNvSpPr txBox="1"/>
          <p:nvPr>
            <p:custDataLst>
              <p:tags r:id="rId1"/>
            </p:custDataLst>
          </p:nvPr>
        </p:nvSpPr>
        <p:spPr>
          <a:xfrm>
            <a:off x="1439130" y="822331"/>
            <a:ext cx="9313737" cy="707886"/>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Vue d’ensemble des MDD prenant pour cible</a:t>
            </a:r>
          </a:p>
          <a:p>
            <a:pPr algn="ctr"/>
            <a:r>
              <a:rPr lang="fr-FR" sz="2000" b="1" dirty="0">
                <a:solidFill>
                  <a:srgbClr val="0055A5"/>
                </a:solidFill>
                <a:latin typeface="Verdana"/>
                <a:ea typeface="Verdana"/>
              </a:rPr>
              <a:t>les missions de maintien de la paix de l’ONU</a:t>
            </a:r>
          </a:p>
        </p:txBody>
      </p:sp>
      <p:sp>
        <p:nvSpPr>
          <p:cNvPr id="3" name="TextBox 2">
            <a:extLst>
              <a:ext uri="{FF2B5EF4-FFF2-40B4-BE49-F238E27FC236}">
                <a16:creationId xmlns:a16="http://schemas.microsoft.com/office/drawing/2014/main" id="{CF87B3FD-5659-DD75-7A6C-8C33B4C061CA}"/>
              </a:ext>
            </a:extLst>
          </p:cNvPr>
          <p:cNvSpPr txBox="1"/>
          <p:nvPr>
            <p:custDataLst>
              <p:tags r:id="rId2"/>
            </p:custDataLst>
          </p:nvPr>
        </p:nvSpPr>
        <p:spPr>
          <a:xfrm>
            <a:off x="1595999" y="1926852"/>
            <a:ext cx="9000000"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Des environnements médiatiques sophistiqués aux médias traditionnels</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a:ea typeface="Verdana"/>
                <a:cs typeface="Arial"/>
              </a:rPr>
              <a:t>Ne peuvent être attribués à un acteur unique</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Manipulation et amplification intentionnelles par des acteurs étatiques et non étatiques</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Le marché pour les MDD, y compris les médias, les fermes à trolls, les influenceurs et autres personnes qui en profitent</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N’ont pas de frontières</a:t>
            </a:r>
          </a:p>
        </p:txBody>
      </p:sp>
    </p:spTree>
    <p:extLst>
      <p:ext uri="{BB962C8B-B14F-4D97-AF65-F5344CB8AC3E}">
        <p14:creationId xmlns:p14="http://schemas.microsoft.com/office/powerpoint/2010/main" val="2190104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1E9CEF-A56F-2D41-03FA-3761AD0E8142}"/>
              </a:ext>
            </a:extLst>
          </p:cNvPr>
          <p:cNvSpPr txBox="1"/>
          <p:nvPr>
            <p:custDataLst>
              <p:tags r:id="rId1"/>
            </p:custDataLst>
          </p:nvPr>
        </p:nvSpPr>
        <p:spPr>
          <a:xfrm>
            <a:off x="1245108" y="746643"/>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Impact des MDD sur les missions de maintien de la paix</a:t>
            </a:r>
          </a:p>
        </p:txBody>
      </p:sp>
      <p:sp>
        <p:nvSpPr>
          <p:cNvPr id="3" name="TextBox 2">
            <a:extLst>
              <a:ext uri="{FF2B5EF4-FFF2-40B4-BE49-F238E27FC236}">
                <a16:creationId xmlns:a16="http://schemas.microsoft.com/office/drawing/2014/main" id="{CF87B3FD-5659-DD75-7A6C-8C33B4C061CA}"/>
              </a:ext>
            </a:extLst>
          </p:cNvPr>
          <p:cNvSpPr txBox="1"/>
          <p:nvPr>
            <p:custDataLst>
              <p:tags r:id="rId2"/>
            </p:custDataLst>
          </p:nvPr>
        </p:nvSpPr>
        <p:spPr>
          <a:xfrm>
            <a:off x="1596000" y="1453886"/>
            <a:ext cx="9000000" cy="37548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Sapent la crédibilité et la légitimité de la mission</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Affaiblissent la confiance vis-à-vis des agents de maintien de la paix de l’ONU</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Renforcent les récits préjudiciables</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Déstabilisent l’environnement opérationnel</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Exposent les bases et le personnel au risque de protestation et d’attaque</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Affectent la collecte d’informations et la prise de décision</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Entravent la liberté de circulation</a:t>
            </a:r>
          </a:p>
          <a:p>
            <a:pPr marL="457200" indent="-457200">
              <a:spcBef>
                <a:spcPts val="600"/>
              </a:spcBef>
              <a:spcAft>
                <a:spcPts val="600"/>
              </a:spcAft>
              <a:buFont typeface="Arial" panose="020B0604020202020204" pitchFamily="34" charset="0"/>
              <a:buChar char="•"/>
            </a:pPr>
            <a:endParaRPr lang="en-GB" sz="2800" dirty="0">
              <a:latin typeface="Verdana"/>
              <a:ea typeface="Verdana"/>
            </a:endParaRPr>
          </a:p>
        </p:txBody>
      </p:sp>
    </p:spTree>
    <p:extLst>
      <p:ext uri="{BB962C8B-B14F-4D97-AF65-F5344CB8AC3E}">
        <p14:creationId xmlns:p14="http://schemas.microsoft.com/office/powerpoint/2010/main" val="2706849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1E9CEF-A56F-2D41-03FA-3761AD0E8142}"/>
              </a:ext>
            </a:extLst>
          </p:cNvPr>
          <p:cNvSpPr txBox="1"/>
          <p:nvPr>
            <p:custDataLst>
              <p:tags r:id="rId1"/>
            </p:custDataLst>
          </p:nvPr>
        </p:nvSpPr>
        <p:spPr>
          <a:xfrm>
            <a:off x="1245108" y="746643"/>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Impact des MDD sur la mise en œuvre du mandat </a:t>
            </a:r>
          </a:p>
        </p:txBody>
      </p:sp>
      <p:sp>
        <p:nvSpPr>
          <p:cNvPr id="3" name="TextBox 2">
            <a:extLst>
              <a:ext uri="{FF2B5EF4-FFF2-40B4-BE49-F238E27FC236}">
                <a16:creationId xmlns:a16="http://schemas.microsoft.com/office/drawing/2014/main" id="{CF87B3FD-5659-DD75-7A6C-8C33B4C061CA}"/>
              </a:ext>
            </a:extLst>
          </p:cNvPr>
          <p:cNvSpPr txBox="1"/>
          <p:nvPr>
            <p:custDataLst>
              <p:tags r:id="rId2"/>
            </p:custDataLst>
          </p:nvPr>
        </p:nvSpPr>
        <p:spPr>
          <a:xfrm>
            <a:off x="1596000" y="1453886"/>
            <a:ext cx="9000000" cy="48320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600"/>
              </a:spcBef>
              <a:spcAft>
                <a:spcPts val="600"/>
              </a:spcAft>
            </a:pPr>
            <a:r>
              <a:rPr lang="fr-FR" sz="2000" b="1" dirty="0">
                <a:solidFill>
                  <a:schemeClr val="accent1">
                    <a:lumMod val="10000"/>
                  </a:schemeClr>
                </a:solidFill>
                <a:latin typeface="Verdana"/>
                <a:ea typeface="Verdana"/>
                <a:cs typeface="Arial"/>
              </a:rPr>
              <a:t>Protection des civils : </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Les MDD peuvent avoir un impact sur les groupes vulnérables</a:t>
            </a:r>
          </a:p>
          <a:p>
            <a:pPr>
              <a:spcBef>
                <a:spcPts val="600"/>
              </a:spcBef>
              <a:spcAft>
                <a:spcPts val="600"/>
              </a:spcAft>
            </a:pPr>
            <a:r>
              <a:rPr lang="fr-FR" sz="2000" b="1" dirty="0">
                <a:solidFill>
                  <a:schemeClr val="accent1">
                    <a:lumMod val="10000"/>
                  </a:schemeClr>
                </a:solidFill>
                <a:latin typeface="Verdana"/>
                <a:ea typeface="Verdana"/>
                <a:cs typeface="Arial"/>
              </a:rPr>
              <a:t>Suivi du cessez-le-feu : </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Les MDD peuvent alimenter les tensions entre les parties au conflit</a:t>
            </a:r>
          </a:p>
          <a:p>
            <a:pPr>
              <a:spcBef>
                <a:spcPts val="600"/>
              </a:spcBef>
              <a:spcAft>
                <a:spcPts val="600"/>
              </a:spcAft>
            </a:pPr>
            <a:r>
              <a:rPr lang="fr-FR" sz="2000" b="1"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Renforcement des processus politiques :</a:t>
            </a: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 </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Les MDD peuvent affaiblir les processus politiques en sapant les institutions publiques</a:t>
            </a:r>
          </a:p>
          <a:p>
            <a:pPr>
              <a:spcBef>
                <a:spcPts val="600"/>
              </a:spcBef>
              <a:spcAft>
                <a:spcPts val="600"/>
              </a:spcAft>
            </a:pPr>
            <a:r>
              <a:rPr lang="fr-FR" sz="2000" b="1"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Femmes, Paix et Sécurité : </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Les femmes publiques sont la cible d’une désinformation basée sur le genre</a:t>
            </a:r>
          </a:p>
          <a:p>
            <a:pPr marL="457200" indent="-457200">
              <a:spcBef>
                <a:spcPts val="600"/>
              </a:spcBef>
              <a:spcAft>
                <a:spcPts val="600"/>
              </a:spcAft>
              <a:buFont typeface="Arial" panose="020B0604020202020204" pitchFamily="34" charset="0"/>
              <a:buChar char="•"/>
            </a:pPr>
            <a:endParaRPr lang="en-GB" sz="2800" dirty="0">
              <a:latin typeface="Verdana"/>
              <a:ea typeface="Verdana"/>
            </a:endParaRPr>
          </a:p>
        </p:txBody>
      </p:sp>
    </p:spTree>
    <p:extLst>
      <p:ext uri="{BB962C8B-B14F-4D97-AF65-F5344CB8AC3E}">
        <p14:creationId xmlns:p14="http://schemas.microsoft.com/office/powerpoint/2010/main" val="37050472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1E9CEF-A56F-2D41-03FA-3761AD0E8142}"/>
              </a:ext>
            </a:extLst>
          </p:cNvPr>
          <p:cNvSpPr txBox="1"/>
          <p:nvPr>
            <p:custDataLst>
              <p:tags r:id="rId1"/>
            </p:custDataLst>
          </p:nvPr>
        </p:nvSpPr>
        <p:spPr>
          <a:xfrm>
            <a:off x="1245108" y="746643"/>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Lutter contre les MDD dans les opérations de maintien de la paix</a:t>
            </a:r>
          </a:p>
        </p:txBody>
      </p:sp>
      <p:sp>
        <p:nvSpPr>
          <p:cNvPr id="3" name="TextBox 2">
            <a:extLst>
              <a:ext uri="{FF2B5EF4-FFF2-40B4-BE49-F238E27FC236}">
                <a16:creationId xmlns:a16="http://schemas.microsoft.com/office/drawing/2014/main" id="{CF87B3FD-5659-DD75-7A6C-8C33B4C061CA}"/>
              </a:ext>
            </a:extLst>
          </p:cNvPr>
          <p:cNvSpPr txBox="1"/>
          <p:nvPr>
            <p:custDataLst>
              <p:tags r:id="rId2"/>
            </p:custDataLst>
          </p:nvPr>
        </p:nvSpPr>
        <p:spPr>
          <a:xfrm>
            <a:off x="1596000" y="1313427"/>
            <a:ext cx="8999998"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600"/>
              </a:spcBef>
              <a:spcAft>
                <a:spcPts val="600"/>
              </a:spcAft>
            </a:pPr>
            <a:r>
              <a:rPr lang="fr-FR" sz="2000" b="1" dirty="0">
                <a:solidFill>
                  <a:schemeClr val="accent1">
                    <a:lumMod val="10000"/>
                  </a:schemeClr>
                </a:solidFill>
                <a:latin typeface="Verdana"/>
                <a:ea typeface="Verdana"/>
                <a:cs typeface="Arial"/>
              </a:rPr>
              <a:t>Sept principes de l’ONU concernant l’approche de lutte contre les MDD :</a:t>
            </a:r>
          </a:p>
        </p:txBody>
      </p:sp>
      <p:pic>
        <p:nvPicPr>
          <p:cNvPr id="2050" name="Picture 2">
            <a:extLst>
              <a:ext uri="{FF2B5EF4-FFF2-40B4-BE49-F238E27FC236}">
                <a16:creationId xmlns:a16="http://schemas.microsoft.com/office/drawing/2014/main" id="{4ECF0D55-9E93-580A-F555-FBE4E29FD006}"/>
              </a:ext>
            </a:extLst>
          </p:cNvPr>
          <p:cNvPicPr>
            <a:picLocks noChangeAspect="1" noChangeArrowheads="1"/>
          </p:cNvPicPr>
          <p:nvPr>
            <p:custDataLst>
              <p:tags r:id="rId3"/>
            </p:custDataLst>
          </p:nvPr>
        </p:nvPicPr>
        <p:blipFill>
          <a:blip r:embed="rId7">
            <a:extLst>
              <a:ext uri="{BEBA8EAE-BF5A-486C-A8C5-ECC9F3942E4B}">
                <a14:imgProps xmlns:a14="http://schemas.microsoft.com/office/drawing/2010/main">
                  <a14:imgLayer r:embed="rId8">
                    <a14:imgEffect>
                      <a14:brightnessContrast bright="20000" contrast="-10000"/>
                    </a14:imgEffect>
                  </a14:imgLayer>
                </a14:imgProps>
              </a:ext>
              <a:ext uri="{28A0092B-C50C-407E-A947-70E740481C1C}">
                <a14:useLocalDpi xmlns:a14="http://schemas.microsoft.com/office/drawing/2010/main" val="0"/>
              </a:ext>
            </a:extLst>
          </a:blip>
          <a:srcRect/>
          <a:stretch>
            <a:fillRect/>
          </a:stretch>
        </p:blipFill>
        <p:spPr bwMode="auto">
          <a:xfrm>
            <a:off x="2442100" y="4381679"/>
            <a:ext cx="7307795" cy="178424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4F5BFB7-5B00-1F88-8B79-2BE42E55725A}"/>
              </a:ext>
            </a:extLst>
          </p:cNvPr>
          <p:cNvSpPr txBox="1"/>
          <p:nvPr>
            <p:custDataLst>
              <p:tags r:id="rId4"/>
            </p:custDataLst>
          </p:nvPr>
        </p:nvSpPr>
        <p:spPr>
          <a:xfrm>
            <a:off x="1596000" y="2058758"/>
            <a:ext cx="4237243" cy="221599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Multidisciplinaire</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Effort intégré</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panose="020B0604030504040204" pitchFamily="34" charset="0"/>
                <a:ea typeface="Verdana" panose="020B0604030504040204" pitchFamily="34" charset="0"/>
                <a:cs typeface="Arial" panose="020B0604020202020204" pitchFamily="34" charset="0"/>
              </a:rPr>
              <a:t>Position proactive et préventive</a:t>
            </a:r>
          </a:p>
          <a:p>
            <a:pPr marL="457200" indent="-457200">
              <a:spcBef>
                <a:spcPts val="600"/>
              </a:spcBef>
              <a:spcAft>
                <a:spcPts val="600"/>
              </a:spcAft>
              <a:buFont typeface="Arial" panose="020B0604020202020204" pitchFamily="34" charset="0"/>
              <a:buChar char="•"/>
            </a:pPr>
            <a:endParaRPr lang="en-GB" sz="2800" dirty="0">
              <a:latin typeface="Verdana"/>
              <a:ea typeface="Verdana"/>
            </a:endParaRPr>
          </a:p>
        </p:txBody>
      </p:sp>
      <p:sp>
        <p:nvSpPr>
          <p:cNvPr id="6" name="TextBox 5">
            <a:extLst>
              <a:ext uri="{FF2B5EF4-FFF2-40B4-BE49-F238E27FC236}">
                <a16:creationId xmlns:a16="http://schemas.microsoft.com/office/drawing/2014/main" id="{5A3068E1-C62E-809E-674B-56E219CA5062}"/>
              </a:ext>
            </a:extLst>
          </p:cNvPr>
          <p:cNvSpPr txBox="1"/>
          <p:nvPr>
            <p:custDataLst>
              <p:tags r:id="rId5"/>
            </p:custDataLst>
          </p:nvPr>
        </p:nvSpPr>
        <p:spPr>
          <a:xfrm>
            <a:off x="5234156" y="2026087"/>
            <a:ext cx="5267252"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a:ea typeface="Verdana"/>
                <a:cs typeface="Arial"/>
              </a:rPr>
              <a:t>Focalisation sur les personnes</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a:ea typeface="Verdana"/>
                <a:cs typeface="Arial"/>
              </a:rPr>
              <a:t>Prise en compte du genre et de l’âge</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a:ea typeface="Verdana"/>
                <a:cs typeface="Arial"/>
              </a:rPr>
              <a:t>Pas de secret</a:t>
            </a:r>
          </a:p>
          <a:p>
            <a:pPr marL="342900" indent="-342900">
              <a:spcBef>
                <a:spcPts val="600"/>
              </a:spcBef>
              <a:spcAft>
                <a:spcPts val="600"/>
              </a:spcAft>
              <a:buFont typeface="Arial" panose="020B0604020202020204" pitchFamily="34" charset="0"/>
              <a:buChar char="•"/>
            </a:pPr>
            <a:r>
              <a:rPr lang="fr-FR" sz="2000" dirty="0">
                <a:solidFill>
                  <a:schemeClr val="accent1">
                    <a:lumMod val="10000"/>
                  </a:schemeClr>
                </a:solidFill>
                <a:latin typeface="Verdana"/>
                <a:ea typeface="Verdana"/>
                <a:cs typeface="Arial"/>
              </a:rPr>
              <a:t>Respect de la protection et de la confidentialité des données</a:t>
            </a:r>
          </a:p>
          <a:p>
            <a:pPr marL="457200" indent="-457200">
              <a:spcBef>
                <a:spcPts val="600"/>
              </a:spcBef>
              <a:spcAft>
                <a:spcPts val="600"/>
              </a:spcAft>
              <a:buFont typeface="Arial" panose="020B0604020202020204" pitchFamily="34" charset="0"/>
              <a:buChar char="•"/>
            </a:pPr>
            <a:endParaRPr lang="en-GB" sz="2800" dirty="0">
              <a:latin typeface="Verdana"/>
              <a:ea typeface="Verdana"/>
            </a:endParaRPr>
          </a:p>
        </p:txBody>
      </p:sp>
    </p:spTree>
    <p:extLst>
      <p:ext uri="{BB962C8B-B14F-4D97-AF65-F5344CB8AC3E}">
        <p14:creationId xmlns:p14="http://schemas.microsoft.com/office/powerpoint/2010/main" val="3947694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1FDA045-AFAF-4A82-69BE-EC7B0EA1B2F1}"/>
              </a:ext>
            </a:extLst>
          </p:cNvPr>
          <p:cNvSpPr txBox="1"/>
          <p:nvPr>
            <p:custDataLst>
              <p:tags r:id="rId1"/>
            </p:custDataLst>
          </p:nvPr>
        </p:nvSpPr>
        <p:spPr>
          <a:xfrm>
            <a:off x="964692" y="725910"/>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Approche à l’échelle de la mission</a:t>
            </a:r>
          </a:p>
        </p:txBody>
      </p:sp>
      <p:sp>
        <p:nvSpPr>
          <p:cNvPr id="3" name="TextBox 2">
            <a:extLst>
              <a:ext uri="{FF2B5EF4-FFF2-40B4-BE49-F238E27FC236}">
                <a16:creationId xmlns:a16="http://schemas.microsoft.com/office/drawing/2014/main" id="{EBD0118D-5EBD-6322-89C0-0EA7224C44DE}"/>
              </a:ext>
            </a:extLst>
          </p:cNvPr>
          <p:cNvSpPr txBox="1"/>
          <p:nvPr>
            <p:custDataLst>
              <p:tags r:id="rId2"/>
            </p:custDataLst>
          </p:nvPr>
        </p:nvSpPr>
        <p:spPr>
          <a:xfrm>
            <a:off x="1596000" y="1453886"/>
            <a:ext cx="9000000" cy="50167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914400">
              <a:spcBef>
                <a:spcPts val="600"/>
              </a:spcBef>
              <a:spcAft>
                <a:spcPts val="600"/>
              </a:spcAft>
              <a:defRPr/>
            </a:pPr>
            <a:r>
              <a:rPr lang="fr-FR" sz="2000" b="1" dirty="0">
                <a:effectLst/>
                <a:latin typeface="Verdana"/>
                <a:ea typeface="Calibri"/>
                <a:cs typeface="Arial"/>
              </a:rPr>
              <a:t>Toutes les composantes (en uniforme et civiles) peuvent apporter des contributions importantes :</a:t>
            </a:r>
          </a:p>
          <a:p>
            <a:pPr marL="342900" indent="-342900">
              <a:spcBef>
                <a:spcPts val="600"/>
              </a:spcBef>
              <a:spcAft>
                <a:spcPts val="600"/>
              </a:spcAft>
              <a:buFont typeface="Arial" panose="020B0604020202020204" pitchFamily="34" charset="0"/>
              <a:buChar char="•"/>
              <a:defRPr/>
            </a:pPr>
            <a:r>
              <a:rPr lang="fr-FR" sz="2000" dirty="0">
                <a:latin typeface="Verdana"/>
                <a:ea typeface="Calibri"/>
                <a:cs typeface="Arial"/>
              </a:rPr>
              <a:t>La cellule d’analyse conjointe des missions (CACM) effectue une analyse approfondie de l’environnement informationnel</a:t>
            </a:r>
          </a:p>
          <a:p>
            <a:pPr marL="342900" indent="-342900" defTabSz="914400">
              <a:spcBef>
                <a:spcPts val="600"/>
              </a:spcBef>
              <a:spcAft>
                <a:spcPts val="600"/>
              </a:spcAft>
              <a:buFont typeface="Arial" panose="020B0604020202020204" pitchFamily="34" charset="0"/>
              <a:buChar char="•"/>
              <a:defRPr/>
            </a:pPr>
            <a:r>
              <a:rPr lang="fr-FR" sz="2000" dirty="0">
                <a:effectLst/>
                <a:latin typeface="Verdana"/>
                <a:ea typeface="Calibri"/>
                <a:cs typeface="Arial"/>
              </a:rPr>
              <a:t>La composante </a:t>
            </a:r>
            <a:r>
              <a:rPr lang="fr-FR" sz="2000" dirty="0">
                <a:latin typeface="Verdana"/>
                <a:ea typeface="Calibri"/>
                <a:cs typeface="Arial"/>
              </a:rPr>
              <a:t>Affaires </a:t>
            </a:r>
            <a:r>
              <a:rPr lang="fr-FR" sz="2000" dirty="0">
                <a:effectLst/>
                <a:latin typeface="Verdana"/>
                <a:ea typeface="Calibri"/>
                <a:cs typeface="Arial"/>
              </a:rPr>
              <a:t>politiques fournit des conseils et des orientations politiques sur les MDD</a:t>
            </a:r>
          </a:p>
          <a:p>
            <a:pPr marL="342900" indent="-342900" defTabSz="914400">
              <a:spcBef>
                <a:spcPts val="600"/>
              </a:spcBef>
              <a:spcAft>
                <a:spcPts val="600"/>
              </a:spcAft>
              <a:buFont typeface="Arial" panose="020B0604020202020204" pitchFamily="34" charset="0"/>
              <a:buChar char="•"/>
              <a:defRPr/>
            </a:pPr>
            <a:r>
              <a:rPr lang="fr-FR" sz="2000" dirty="0">
                <a:latin typeface="Verdana"/>
                <a:ea typeface="Calibri"/>
                <a:cs typeface="Arial"/>
              </a:rPr>
              <a:t>La composante Droits de l’homme veille à la protection des journalistes</a:t>
            </a:r>
          </a:p>
          <a:p>
            <a:pPr marL="342900" indent="-342900">
              <a:spcBef>
                <a:spcPts val="600"/>
              </a:spcBef>
              <a:spcAft>
                <a:spcPts val="600"/>
              </a:spcAft>
              <a:buFont typeface="Arial" panose="020B0604020202020204" pitchFamily="34" charset="0"/>
              <a:buChar char="•"/>
              <a:defRPr/>
            </a:pPr>
            <a:r>
              <a:rPr lang="fr-FR" sz="2000" dirty="0">
                <a:effectLst/>
                <a:latin typeface="Verdana"/>
                <a:ea typeface="Calibri"/>
                <a:cs typeface="Arial"/>
              </a:rPr>
              <a:t>Les </a:t>
            </a:r>
            <a:r>
              <a:rPr lang="fr-FR" sz="2000" dirty="0">
                <a:latin typeface="Verdana"/>
                <a:ea typeface="Calibri"/>
                <a:cs typeface="Arial"/>
              </a:rPr>
              <a:t>composantes militaire et policière intègrent des mesures de prévention, d’anticipation et de réponse dans leurs plans opérationnels pour lutter contre les MDD </a:t>
            </a:r>
          </a:p>
          <a:p>
            <a:pPr marL="342900" indent="-342900" defTabSz="914400">
              <a:spcBef>
                <a:spcPts val="600"/>
              </a:spcBef>
              <a:spcAft>
                <a:spcPts val="600"/>
              </a:spcAft>
              <a:buFont typeface="Arial" panose="020B0604020202020204" pitchFamily="34" charset="0"/>
              <a:buChar char="•"/>
              <a:defRPr/>
            </a:pPr>
            <a:endParaRPr lang="en-US" sz="2000" b="1" dirty="0">
              <a:latin typeface="Verdana" panose="020B0604030504040204" pitchFamily="34" charset="0"/>
              <a:ea typeface="Verdana" panose="020B0604030504040204" pitchFamily="34" charset="0"/>
              <a:cs typeface="Calibri"/>
            </a:endParaRPr>
          </a:p>
          <a:p>
            <a:pPr marL="742950" lvl="1" indent="-285750">
              <a:spcBef>
                <a:spcPts val="600"/>
              </a:spcBef>
              <a:spcAft>
                <a:spcPts val="600"/>
              </a:spcAft>
              <a:buFont typeface="Arial" panose="020B0604020202020204" pitchFamily="34" charset="0"/>
              <a:buChar char="•"/>
            </a:pPr>
            <a:endParaRPr lang="en-GB" sz="2000" dirty="0">
              <a:latin typeface="Verdana"/>
              <a:ea typeface="Verdana"/>
            </a:endParaRPr>
          </a:p>
        </p:txBody>
      </p:sp>
    </p:spTree>
    <p:extLst>
      <p:ext uri="{BB962C8B-B14F-4D97-AF65-F5344CB8AC3E}">
        <p14:creationId xmlns:p14="http://schemas.microsoft.com/office/powerpoint/2010/main" val="3112044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CE6B98A-E33B-B974-8D34-3714494D6F0B}"/>
              </a:ext>
            </a:extLst>
          </p:cNvPr>
          <p:cNvGraphicFramePr>
            <a:graphicFrameLocks noGrp="1"/>
          </p:cNvGraphicFramePr>
          <p:nvPr>
            <p:custDataLst>
              <p:tags r:id="rId1"/>
            </p:custDataLst>
            <p:extLst>
              <p:ext uri="{D42A27DB-BD31-4B8C-83A1-F6EECF244321}">
                <p14:modId xmlns:p14="http://schemas.microsoft.com/office/powerpoint/2010/main" val="4108870783"/>
              </p:ext>
            </p:extLst>
          </p:nvPr>
        </p:nvGraphicFramePr>
        <p:xfrm>
          <a:off x="1596000" y="923040"/>
          <a:ext cx="8999999" cy="550468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540000">
                <a:tc>
                  <a:txBody>
                    <a:bodyPr/>
                    <a:lstStyle/>
                    <a:p>
                      <a:pPr algn="ctr">
                        <a:spcBef>
                          <a:spcPts val="600"/>
                        </a:spcBef>
                        <a:spcAft>
                          <a:spcPts val="600"/>
                        </a:spcAft>
                      </a:pPr>
                      <a:r>
                        <a:rPr lang="fr-FR" sz="1800" u="none" dirty="0">
                          <a:solidFill>
                            <a:srgbClr val="0055A5"/>
                          </a:solidFill>
                          <a:latin typeface="Verdana"/>
                          <a:ea typeface="Verdana"/>
                        </a:rPr>
                        <a:t>Objectifs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342900" marR="0" lvl="0" indent="-342900" algn="l" rtl="0" eaLnBrk="1" fontAlgn="auto" latinLnBrk="0" hangingPunct="1">
                        <a:lnSpc>
                          <a:spcPct val="100000"/>
                        </a:lnSpc>
                        <a:spcBef>
                          <a:spcPts val="600"/>
                        </a:spcBef>
                        <a:spcAft>
                          <a:spcPts val="600"/>
                        </a:spcAft>
                        <a:buClrTx/>
                        <a:buSzTx/>
                        <a:buFont typeface="Arial" panose="020B0604020202020204" pitchFamily="34" charset="0"/>
                        <a:buChar char="•"/>
                      </a:pPr>
                      <a:r>
                        <a:rPr lang="fr-FR" sz="1800" u="none" dirty="0">
                          <a:solidFill>
                            <a:schemeClr val="dk1"/>
                          </a:solidFill>
                          <a:effectLst/>
                          <a:latin typeface="Verdana"/>
                          <a:ea typeface="Verdana"/>
                          <a:cs typeface="+mn-cs"/>
                        </a:rPr>
                        <a:t>Expliquer l’importance de la communication stratégique et de </a:t>
                      </a:r>
                      <a:r>
                        <a:rPr lang="fr-FR" sz="1800" u="none" noProof="0" dirty="0">
                          <a:solidFill>
                            <a:schemeClr val="dk1"/>
                          </a:solidFill>
                          <a:effectLst/>
                          <a:latin typeface="Verdana"/>
                          <a:ea typeface="Verdana"/>
                          <a:cs typeface="+mn-cs"/>
                        </a:rPr>
                        <a:t>l’intégrité de l’information</a:t>
                      </a:r>
                      <a:r>
                        <a:rPr lang="fr-FR" sz="1800" u="none" dirty="0">
                          <a:solidFill>
                            <a:schemeClr val="dk1"/>
                          </a:solidFill>
                          <a:effectLst/>
                          <a:latin typeface="Verdana"/>
                          <a:ea typeface="Verdana"/>
                          <a:cs typeface="+mn-cs"/>
                        </a:rPr>
                        <a:t> ainsi que la menace stratégique et opérationnelle que représentent la mésinformation, la désinformation et les discours de haine (MDD).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r h="370840">
                <a:tc>
                  <a:txBody>
                    <a:bodyPr/>
                    <a:lstStyle/>
                    <a:p>
                      <a:pPr algn="l" rtl="0">
                        <a:spcBef>
                          <a:spcPts val="600"/>
                        </a:spcBef>
                        <a:spcAft>
                          <a:spcPts val="600"/>
                        </a:spcAft>
                      </a:pPr>
                      <a:endParaRPr lang="en-GB" sz="1800" b="1" u="none"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89153130"/>
                  </a:ext>
                </a:extLst>
              </a:tr>
              <a:tr h="540000">
                <a:tc>
                  <a:txBody>
                    <a:bodyPr/>
                    <a:lstStyle/>
                    <a:p>
                      <a:pPr algn="ctr">
                        <a:spcBef>
                          <a:spcPts val="600"/>
                        </a:spcBef>
                        <a:spcAft>
                          <a:spcPts val="600"/>
                        </a:spcAft>
                      </a:pPr>
                      <a:r>
                        <a:rPr lang="fr-FR" sz="1800" b="1" u="none" dirty="0">
                          <a:solidFill>
                            <a:srgbClr val="0055A5"/>
                          </a:solidFill>
                          <a:latin typeface="Verdana"/>
                          <a:ea typeface="Verdana"/>
                        </a:rPr>
                        <a:t>Pertinence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64552446"/>
                  </a:ext>
                </a:extLst>
              </a:tr>
              <a:tr h="370840">
                <a:tc>
                  <a:txBody>
                    <a:bodyPr/>
                    <a:lstStyle/>
                    <a:p>
                      <a:pPr marL="342900" indent="-342900">
                        <a:spcBef>
                          <a:spcPts val="600"/>
                        </a:spcBef>
                        <a:spcAft>
                          <a:spcPts val="600"/>
                        </a:spcAft>
                        <a:buFont typeface="Arial" panose="020B0604020202020204" pitchFamily="34" charset="0"/>
                        <a:buChar char="•"/>
                      </a:pPr>
                      <a:r>
                        <a:rPr lang="fr-FR" sz="1800" u="none" dirty="0">
                          <a:effectLst/>
                          <a:latin typeface="Verdana"/>
                          <a:ea typeface="Verdana"/>
                          <a:cs typeface="Arial"/>
                        </a:rPr>
                        <a:t>En tant qu’agent de maintien de la paix, vous devez avoir conscience du rôle essentiel que joue la communication stratégique en tant que nécessité politique et opérationnelle qui doit reposer sur une approche à l’échelle de la mission. </a:t>
                      </a:r>
                    </a:p>
                    <a:p>
                      <a:pPr marL="342900" indent="-342900">
                        <a:spcBef>
                          <a:spcPts val="600"/>
                        </a:spcBef>
                        <a:spcAft>
                          <a:spcPts val="600"/>
                        </a:spcAft>
                        <a:buFont typeface="Arial" panose="020B0604020202020204" pitchFamily="34" charset="0"/>
                        <a:buChar char="•"/>
                      </a:pPr>
                      <a:r>
                        <a:rPr lang="fr-FR" sz="1800" u="none" dirty="0">
                          <a:effectLst/>
                          <a:latin typeface="Verdana"/>
                          <a:ea typeface="Verdana"/>
                          <a:cs typeface="Arial"/>
                        </a:rPr>
                        <a:t>Les MDD peuvent avoir un impact sur la crédibilité, la capacité à mettre en œuvre les mandats, la sécurité et la légitimité d’une mission de l’ONU. Les outils d’atténuation et de gestion des risques doivent donc être intégrés dans tous les domaines de travail de la mission.</a:t>
                      </a:r>
                    </a:p>
                    <a:p>
                      <a:pPr marL="285750" indent="-285750" algn="l" rtl="0">
                        <a:spcBef>
                          <a:spcPts val="600"/>
                        </a:spcBef>
                        <a:spcAft>
                          <a:spcPts val="600"/>
                        </a:spcAft>
                        <a:buFont typeface="Arial" panose="020B0604020202020204" pitchFamily="34" charset="0"/>
                        <a:buChar char="•"/>
                      </a:pPr>
                      <a:endParaRPr lang="en-GB" sz="1800" u="none" dirty="0">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77749241"/>
                  </a:ext>
                </a:extLst>
              </a:tr>
            </a:tbl>
          </a:graphicData>
        </a:graphic>
      </p:graphicFrame>
    </p:spTree>
    <p:extLst>
      <p:ext uri="{BB962C8B-B14F-4D97-AF65-F5344CB8AC3E}">
        <p14:creationId xmlns:p14="http://schemas.microsoft.com/office/powerpoint/2010/main" val="39001277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D21DCD32-EF65-4283-4B10-1D9449F72379}"/>
              </a:ext>
            </a:extLst>
          </p:cNvPr>
          <p:cNvSpPr/>
          <p:nvPr>
            <p:custDataLst>
              <p:tags r:id="rId1"/>
            </p:custDataLst>
          </p:nvPr>
        </p:nvSpPr>
        <p:spPr>
          <a:xfrm>
            <a:off x="4218039" y="2231923"/>
            <a:ext cx="3706762" cy="2969342"/>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100" b="1" dirty="0">
                <a:solidFill>
                  <a:schemeClr val="tx1"/>
                </a:solidFill>
                <a:latin typeface="Verdana" panose="020B0604030504040204" pitchFamily="34" charset="0"/>
                <a:ea typeface="Verdana" panose="020B0604030504040204" pitchFamily="34" charset="0"/>
              </a:rPr>
              <a:t>Environnement</a:t>
            </a:r>
          </a:p>
          <a:p>
            <a:pPr algn="ctr"/>
            <a:r>
              <a:rPr lang="fr-FR" sz="2100" b="1" dirty="0">
                <a:solidFill>
                  <a:schemeClr val="tx1"/>
                </a:solidFill>
                <a:latin typeface="Verdana" panose="020B0604030504040204" pitchFamily="34" charset="0"/>
                <a:ea typeface="Verdana" panose="020B0604030504040204" pitchFamily="34" charset="0"/>
              </a:rPr>
              <a:t>de l’information</a:t>
            </a:r>
          </a:p>
        </p:txBody>
      </p:sp>
      <p:sp>
        <p:nvSpPr>
          <p:cNvPr id="2" name="TextBox 1">
            <a:extLst>
              <a:ext uri="{FF2B5EF4-FFF2-40B4-BE49-F238E27FC236}">
                <a16:creationId xmlns:a16="http://schemas.microsoft.com/office/drawing/2014/main" id="{B1FDA045-AFAF-4A82-69BE-EC7B0EA1B2F1}"/>
              </a:ext>
            </a:extLst>
          </p:cNvPr>
          <p:cNvSpPr txBox="1"/>
          <p:nvPr>
            <p:custDataLst>
              <p:tags r:id="rId2"/>
            </p:custDataLst>
          </p:nvPr>
        </p:nvSpPr>
        <p:spPr>
          <a:xfrm>
            <a:off x="894217" y="525855"/>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Cycle de suivi, d’analyse, de réponse et d’évaluation</a:t>
            </a:r>
          </a:p>
        </p:txBody>
      </p:sp>
      <p:graphicFrame>
        <p:nvGraphicFramePr>
          <p:cNvPr id="4" name="Diagram 3">
            <a:extLst>
              <a:ext uri="{FF2B5EF4-FFF2-40B4-BE49-F238E27FC236}">
                <a16:creationId xmlns:a16="http://schemas.microsoft.com/office/drawing/2014/main" id="{C9B6333E-544F-679B-E587-683477B276E1}"/>
              </a:ext>
            </a:extLst>
          </p:cNvPr>
          <p:cNvGraphicFramePr/>
          <p:nvPr>
            <p:custDataLst>
              <p:tags r:id="rId3"/>
            </p:custDataLst>
            <p:extLst>
              <p:ext uri="{D42A27DB-BD31-4B8C-83A1-F6EECF244321}">
                <p14:modId xmlns:p14="http://schemas.microsoft.com/office/powerpoint/2010/main" val="3374422082"/>
              </p:ext>
            </p:extLst>
          </p:nvPr>
        </p:nvGraphicFramePr>
        <p:xfrm>
          <a:off x="1571420" y="1470789"/>
          <a:ext cx="9000000" cy="478148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683946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E596C4-17D9-CF38-FDBD-D6CF3BB878FD}"/>
              </a:ext>
            </a:extLst>
          </p:cNvPr>
          <p:cNvSpPr txBox="1"/>
          <p:nvPr>
            <p:custDataLst>
              <p:tags r:id="rId1"/>
            </p:custDataLst>
          </p:nvPr>
        </p:nvSpPr>
        <p:spPr>
          <a:xfrm>
            <a:off x="838200" y="1781308"/>
            <a:ext cx="10515600"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lvl="1"/>
            <a:endParaRPr lang="en-US" sz="1600" b="1" dirty="0">
              <a:solidFill>
                <a:srgbClr val="000000"/>
              </a:solidFill>
              <a:latin typeface="Verdana" panose="020B0604030504040204" pitchFamily="34" charset="0"/>
              <a:ea typeface="Verdana" panose="020B0604030504040204" pitchFamily="34" charset="0"/>
            </a:endParaRPr>
          </a:p>
          <a:p>
            <a:pPr marL="0" lvl="1"/>
            <a:endParaRPr lang="en-US" sz="1600" b="1" dirty="0">
              <a:solidFill>
                <a:srgbClr val="000000"/>
              </a:solidFill>
              <a:latin typeface="Verdana" panose="020B0604030504040204" pitchFamily="34" charset="0"/>
              <a:ea typeface="Verdana" panose="020B0604030504040204" pitchFamily="34" charset="0"/>
            </a:endParaRPr>
          </a:p>
          <a:p>
            <a:pPr marL="0" lvl="1"/>
            <a:r>
              <a:rPr lang="fr-FR" sz="1600" dirty="0">
                <a:solidFill>
                  <a:srgbClr val="000000"/>
                </a:solidFill>
                <a:latin typeface="Verdana" panose="020B0604030504040204" pitchFamily="34" charset="0"/>
                <a:ea typeface="Verdana" panose="020B0604030504040204" pitchFamily="34" charset="0"/>
              </a:rPr>
              <a:t> </a:t>
            </a:r>
          </a:p>
          <a:p>
            <a:pPr defTabSz="914400">
              <a:spcAft>
                <a:spcPct val="0"/>
              </a:spcAft>
              <a:defRPr/>
            </a:pPr>
            <a:endParaRPr lang="en-US" sz="1600" dirty="0">
              <a:solidFill>
                <a:schemeClr val="tx1"/>
              </a:solidFill>
              <a:effectLst/>
              <a:latin typeface="Verdana" panose="020B0604030504040204" pitchFamily="34" charset="0"/>
              <a:ea typeface="Verdana" panose="020B0604030504040204" pitchFamily="34" charset="0"/>
              <a:cs typeface="Calibri"/>
            </a:endParaRPr>
          </a:p>
        </p:txBody>
      </p:sp>
      <p:sp>
        <p:nvSpPr>
          <p:cNvPr id="3" name="TextBox 2">
            <a:extLst>
              <a:ext uri="{FF2B5EF4-FFF2-40B4-BE49-F238E27FC236}">
                <a16:creationId xmlns:a16="http://schemas.microsoft.com/office/drawing/2014/main" id="{2BAB3CE6-96F5-7082-EE3A-C02597F543AA}"/>
              </a:ext>
            </a:extLst>
          </p:cNvPr>
          <p:cNvSpPr txBox="1"/>
          <p:nvPr>
            <p:custDataLst>
              <p:tags r:id="rId2"/>
            </p:custDataLst>
          </p:nvPr>
        </p:nvSpPr>
        <p:spPr>
          <a:xfrm>
            <a:off x="1245108" y="766288"/>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Soutien apporté par le siège de l’ONU</a:t>
            </a:r>
          </a:p>
        </p:txBody>
      </p:sp>
      <p:sp>
        <p:nvSpPr>
          <p:cNvPr id="6" name="TextBox 5">
            <a:extLst>
              <a:ext uri="{FF2B5EF4-FFF2-40B4-BE49-F238E27FC236}">
                <a16:creationId xmlns:a16="http://schemas.microsoft.com/office/drawing/2014/main" id="{6348380D-6706-FB69-FFCB-90C6CF6292EC}"/>
              </a:ext>
            </a:extLst>
          </p:cNvPr>
          <p:cNvSpPr txBox="1"/>
          <p:nvPr>
            <p:custDataLst>
              <p:tags r:id="rId3"/>
            </p:custDataLst>
          </p:nvPr>
        </p:nvSpPr>
        <p:spPr>
          <a:xfrm>
            <a:off x="1596000" y="1453886"/>
            <a:ext cx="9000000" cy="30162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indent="0">
              <a:spcBef>
                <a:spcPts val="600"/>
              </a:spcBef>
              <a:spcAft>
                <a:spcPts val="600"/>
              </a:spcAft>
              <a:buNone/>
            </a:pPr>
            <a:r>
              <a:rPr lang="fr-FR" sz="2000" b="1" dirty="0">
                <a:solidFill>
                  <a:srgbClr val="000000"/>
                </a:solidFill>
                <a:latin typeface="Verdana"/>
                <a:ea typeface="Verdana"/>
              </a:rPr>
              <a:t>Unité intégrée pour l’information</a:t>
            </a:r>
          </a:p>
          <a:p>
            <a:pPr marL="285750" indent="-285750">
              <a:spcBef>
                <a:spcPts val="600"/>
              </a:spcBef>
              <a:spcAft>
                <a:spcPts val="600"/>
              </a:spcAft>
              <a:buFont typeface="Arial" panose="020B0604020202020204" pitchFamily="34" charset="0"/>
              <a:buChar char="•"/>
            </a:pPr>
            <a:r>
              <a:rPr lang="fr-FR" sz="2000" dirty="0">
                <a:solidFill>
                  <a:srgbClr val="000000"/>
                </a:solidFill>
                <a:latin typeface="Verdana"/>
                <a:ea typeface="Verdana"/>
              </a:rPr>
              <a:t>Travaille avec la section Communication stratégique et d’autres entités de l’ONU pour soutenir les missions dans la lutte contre les MDD par le biais :</a:t>
            </a:r>
          </a:p>
          <a:p>
            <a:pPr marL="796925" lvl="1" indent="-285750">
              <a:spcBef>
                <a:spcPts val="600"/>
              </a:spcBef>
              <a:spcAft>
                <a:spcPts val="600"/>
              </a:spcAft>
              <a:buFontTx/>
              <a:buChar char="-"/>
            </a:pPr>
            <a:r>
              <a:rPr lang="fr-FR" sz="2000" dirty="0">
                <a:solidFill>
                  <a:srgbClr val="000000"/>
                </a:solidFill>
                <a:latin typeface="Verdana"/>
                <a:ea typeface="Verdana"/>
              </a:rPr>
              <a:t>De la formation</a:t>
            </a:r>
          </a:p>
          <a:p>
            <a:pPr marL="796925" lvl="1" indent="-285750">
              <a:spcBef>
                <a:spcPts val="600"/>
              </a:spcBef>
              <a:spcAft>
                <a:spcPts val="600"/>
              </a:spcAft>
              <a:buFontTx/>
              <a:buChar char="-"/>
            </a:pPr>
            <a:r>
              <a:rPr lang="fr-FR" sz="2000" dirty="0">
                <a:solidFill>
                  <a:srgbClr val="000000"/>
                </a:solidFill>
                <a:latin typeface="Verdana"/>
                <a:ea typeface="Verdana"/>
              </a:rPr>
              <a:t>Des politiques et orientations</a:t>
            </a:r>
          </a:p>
          <a:p>
            <a:pPr marL="796925" lvl="1" indent="-285750">
              <a:spcBef>
                <a:spcPts val="600"/>
              </a:spcBef>
              <a:spcAft>
                <a:spcPts val="600"/>
              </a:spcAft>
              <a:buFontTx/>
              <a:buChar char="-"/>
            </a:pPr>
            <a:r>
              <a:rPr lang="fr-FR" sz="2000" dirty="0">
                <a:solidFill>
                  <a:srgbClr val="000000"/>
                </a:solidFill>
                <a:latin typeface="Verdana"/>
                <a:ea typeface="Verdana"/>
              </a:rPr>
              <a:t>De l’expertise en matière de suivi et d’analyse</a:t>
            </a:r>
          </a:p>
          <a:p>
            <a:pPr marL="796925" lvl="1" indent="-285750">
              <a:spcBef>
                <a:spcPts val="600"/>
              </a:spcBef>
              <a:spcAft>
                <a:spcPts val="600"/>
              </a:spcAft>
              <a:buFontTx/>
              <a:buChar char="-"/>
            </a:pPr>
            <a:r>
              <a:rPr lang="fr-FR" sz="2000" dirty="0">
                <a:solidFill>
                  <a:srgbClr val="000000"/>
                </a:solidFill>
                <a:latin typeface="Verdana"/>
                <a:ea typeface="Verdana"/>
              </a:rPr>
              <a:t>Du soutien</a:t>
            </a:r>
          </a:p>
        </p:txBody>
      </p:sp>
    </p:spTree>
    <p:extLst>
      <p:ext uri="{BB962C8B-B14F-4D97-AF65-F5344CB8AC3E}">
        <p14:creationId xmlns:p14="http://schemas.microsoft.com/office/powerpoint/2010/main" val="40907555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628F88-B956-C389-617B-2A4BEC857CB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102D5F2-8129-060F-94C7-CEC604289434}"/>
              </a:ext>
            </a:extLst>
          </p:cNvPr>
          <p:cNvSpPr txBox="1"/>
          <p:nvPr>
            <p:custDataLst>
              <p:tags r:id="rId1"/>
            </p:custDataLst>
          </p:nvPr>
        </p:nvSpPr>
        <p:spPr>
          <a:xfrm>
            <a:off x="1524000" y="2967336"/>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Merci</a:t>
            </a:r>
          </a:p>
        </p:txBody>
      </p:sp>
    </p:spTree>
    <p:extLst>
      <p:ext uri="{BB962C8B-B14F-4D97-AF65-F5344CB8AC3E}">
        <p14:creationId xmlns:p14="http://schemas.microsoft.com/office/powerpoint/2010/main" val="2263730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CE6B98A-E33B-B974-8D34-3714494D6F0B}"/>
              </a:ext>
            </a:extLst>
          </p:cNvPr>
          <p:cNvGraphicFramePr>
            <a:graphicFrameLocks noGrp="1"/>
          </p:cNvGraphicFramePr>
          <p:nvPr>
            <p:custDataLst>
              <p:tags r:id="rId1"/>
            </p:custDataLst>
            <p:extLst>
              <p:ext uri="{D42A27DB-BD31-4B8C-83A1-F6EECF244321}">
                <p14:modId xmlns:p14="http://schemas.microsoft.com/office/powerpoint/2010/main" val="1387684893"/>
              </p:ext>
            </p:extLst>
          </p:nvPr>
        </p:nvGraphicFramePr>
        <p:xfrm>
          <a:off x="1596000" y="1589280"/>
          <a:ext cx="8999999" cy="428904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540000">
                <a:tc>
                  <a:txBody>
                    <a:bodyPr/>
                    <a:lstStyle/>
                    <a:p>
                      <a:pPr algn="ctr">
                        <a:lnSpc>
                          <a:spcPct val="100000"/>
                        </a:lnSpc>
                        <a:spcBef>
                          <a:spcPts val="1200"/>
                        </a:spcBef>
                        <a:spcAft>
                          <a:spcPts val="1200"/>
                        </a:spcAft>
                      </a:pPr>
                      <a:r>
                        <a:rPr lang="fr-FR" sz="2000" dirty="0">
                          <a:solidFill>
                            <a:srgbClr val="0055A5"/>
                          </a:solidFill>
                          <a:latin typeface="Verdana" panose="020B0604030504040204" pitchFamily="34" charset="0"/>
                          <a:ea typeface="Verdana" panose="020B0604030504040204" pitchFamily="34" charset="0"/>
                        </a:rPr>
                        <a:t>Résultats de l’apprentissage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342900" lvl="0" indent="-342900">
                        <a:spcBef>
                          <a:spcPts val="1200"/>
                        </a:spcBef>
                        <a:spcAft>
                          <a:spcPts val="1200"/>
                        </a:spcAft>
                        <a:buFont typeface="+mj-lt"/>
                        <a:buAutoNum type="arabicPeriod"/>
                      </a:pPr>
                      <a:r>
                        <a:rPr lang="fr-FR" sz="2000" dirty="0">
                          <a:solidFill>
                            <a:schemeClr val="dk1"/>
                          </a:solidFill>
                          <a:effectLst/>
                          <a:latin typeface="Verdana"/>
                          <a:ea typeface="Verdana"/>
                          <a:cs typeface="+mn-cs"/>
                        </a:rPr>
                        <a:t>Comprendre l’importance de la communication stratégique et de l’intégrité de l’information pour faire connaître et soutenir les initiatives de maintien de la paix de l’ONU.</a:t>
                      </a:r>
                    </a:p>
                    <a:p>
                      <a:pPr marL="342900" lvl="0" indent="-342900">
                        <a:spcBef>
                          <a:spcPts val="1200"/>
                        </a:spcBef>
                        <a:spcAft>
                          <a:spcPts val="1200"/>
                        </a:spcAft>
                        <a:buFont typeface="+mj-lt"/>
                        <a:buAutoNum type="arabicPeriod"/>
                      </a:pPr>
                      <a:r>
                        <a:rPr lang="fr-FR" sz="2000" dirty="0">
                          <a:solidFill>
                            <a:schemeClr val="dk1"/>
                          </a:solidFill>
                          <a:effectLst/>
                          <a:latin typeface="Verdana" panose="020B0604030504040204" pitchFamily="34" charset="0"/>
                          <a:ea typeface="Verdana" panose="020B0604030504040204" pitchFamily="34" charset="0"/>
                          <a:cs typeface="+mn-cs"/>
                        </a:rPr>
                        <a:t>Expliquer l’évolution des défis posés par la mésinformation, la désinformation et les discours de haine (MDD), les dommages qu’ils peuvent provoquer et ce que les missions devraient faire à ce sujet. </a:t>
                      </a:r>
                    </a:p>
                    <a:p>
                      <a:pPr marL="342900" lvl="0" indent="-342900">
                        <a:spcBef>
                          <a:spcPts val="1200"/>
                        </a:spcBef>
                        <a:spcAft>
                          <a:spcPts val="1200"/>
                        </a:spcAft>
                        <a:buFont typeface="+mj-lt"/>
                        <a:buAutoNum type="arabicPeriod"/>
                      </a:pPr>
                      <a:r>
                        <a:rPr lang="fr-FR" sz="2000" dirty="0">
                          <a:solidFill>
                            <a:schemeClr val="dk1"/>
                          </a:solidFill>
                          <a:effectLst/>
                          <a:latin typeface="Verdana"/>
                          <a:ea typeface="Verdana"/>
                          <a:cs typeface="+mn-cs"/>
                        </a:rPr>
                        <a:t>Comprendre votre rôle en tant que communicateur et la manière dont vous pouvez contribuer à prévenir et/ou à traiter les menaces liées à l’information.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bl>
          </a:graphicData>
        </a:graphic>
      </p:graphicFrame>
    </p:spTree>
    <p:extLst>
      <p:ext uri="{BB962C8B-B14F-4D97-AF65-F5344CB8AC3E}">
        <p14:creationId xmlns:p14="http://schemas.microsoft.com/office/powerpoint/2010/main" val="2829605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7F9950-FAA4-28BD-B32F-9CDC47C37EA3}"/>
              </a:ext>
            </a:extLst>
          </p:cNvPr>
          <p:cNvSpPr txBox="1"/>
          <p:nvPr>
            <p:custDataLst>
              <p:tags r:id="rId1"/>
            </p:custDataLst>
          </p:nvPr>
        </p:nvSpPr>
        <p:spPr>
          <a:xfrm>
            <a:off x="1245108" y="748919"/>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Définition</a:t>
            </a:r>
          </a:p>
        </p:txBody>
      </p:sp>
      <p:sp>
        <p:nvSpPr>
          <p:cNvPr id="3" name="TextBox 2">
            <a:extLst>
              <a:ext uri="{FF2B5EF4-FFF2-40B4-BE49-F238E27FC236}">
                <a16:creationId xmlns:a16="http://schemas.microsoft.com/office/drawing/2014/main" id="{ACE3A2D0-CE92-7D11-F88D-8B48E1BEF7C1}"/>
              </a:ext>
            </a:extLst>
          </p:cNvPr>
          <p:cNvSpPr txBox="1"/>
          <p:nvPr>
            <p:custDataLst>
              <p:tags r:id="rId2"/>
            </p:custDataLst>
          </p:nvPr>
        </p:nvSpPr>
        <p:spPr>
          <a:xfrm>
            <a:off x="1596000" y="1360266"/>
            <a:ext cx="9000000" cy="36317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spcBef>
                <a:spcPts val="600"/>
              </a:spcBef>
              <a:spcAft>
                <a:spcPts val="600"/>
              </a:spcAft>
            </a:pPr>
            <a:r>
              <a:rPr lang="fr-FR" sz="2000" b="1" dirty="0">
                <a:latin typeface="Verdana"/>
                <a:ea typeface="Verdana"/>
              </a:rPr>
              <a:t>Communication stratégique</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Communication ciblée ou orientée en vue d’obtenir un soutien pour un objectif organisationnel</a:t>
            </a:r>
          </a:p>
          <a:p>
            <a:pPr algn="l">
              <a:spcBef>
                <a:spcPts val="600"/>
              </a:spcBef>
              <a:spcAft>
                <a:spcPts val="600"/>
              </a:spcAft>
            </a:pPr>
            <a:endParaRPr lang="en-US" sz="2000" b="1" dirty="0">
              <a:latin typeface="Verdana"/>
              <a:ea typeface="Verdana"/>
            </a:endParaRPr>
          </a:p>
          <a:p>
            <a:pPr algn="l">
              <a:spcBef>
                <a:spcPts val="600"/>
              </a:spcBef>
              <a:spcAft>
                <a:spcPts val="600"/>
              </a:spcAft>
            </a:pPr>
            <a:r>
              <a:rPr lang="fr-FR" sz="2000" b="1" dirty="0">
                <a:latin typeface="Verdana"/>
                <a:ea typeface="Verdana"/>
              </a:rPr>
              <a:t>Dans le cadre des opérations de maintien de la paix de l’ONU, la communication stratégique est utilisée pour</a:t>
            </a:r>
            <a:r>
              <a:rPr lang="fr-FR" sz="2000" dirty="0">
                <a:latin typeface="Verdana"/>
                <a:ea typeface="Verdana"/>
              </a:rPr>
              <a:t> :</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Approfondir la compréhension et soutenir les travaux des agents de maintien de la paix</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Renforcer le soutien à la mission afin de créer les conditions nécessaires à l’accomplissement du travail de l’ONU</a:t>
            </a:r>
          </a:p>
        </p:txBody>
      </p:sp>
    </p:spTree>
    <p:extLst>
      <p:ext uri="{BB962C8B-B14F-4D97-AF65-F5344CB8AC3E}">
        <p14:creationId xmlns:p14="http://schemas.microsoft.com/office/powerpoint/2010/main" val="744018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7F9950-FAA4-28BD-B32F-9CDC47C37EA3}"/>
              </a:ext>
            </a:extLst>
          </p:cNvPr>
          <p:cNvSpPr txBox="1"/>
          <p:nvPr>
            <p:custDataLst>
              <p:tags r:id="rId1"/>
            </p:custDataLst>
          </p:nvPr>
        </p:nvSpPr>
        <p:spPr>
          <a:xfrm>
            <a:off x="1245108" y="748919"/>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L’importance de la communication stratégique</a:t>
            </a:r>
          </a:p>
        </p:txBody>
      </p:sp>
      <p:sp>
        <p:nvSpPr>
          <p:cNvPr id="3" name="TextBox 2">
            <a:extLst>
              <a:ext uri="{FF2B5EF4-FFF2-40B4-BE49-F238E27FC236}">
                <a16:creationId xmlns:a16="http://schemas.microsoft.com/office/drawing/2014/main" id="{ACE3A2D0-CE92-7D11-F88D-8B48E1BEF7C1}"/>
              </a:ext>
            </a:extLst>
          </p:cNvPr>
          <p:cNvSpPr txBox="1"/>
          <p:nvPr>
            <p:custDataLst>
              <p:tags r:id="rId2"/>
            </p:custDataLst>
          </p:nvPr>
        </p:nvSpPr>
        <p:spPr>
          <a:xfrm>
            <a:off x="1596000" y="1529952"/>
            <a:ext cx="9000000"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600"/>
              </a:spcBef>
              <a:spcAft>
                <a:spcPts val="600"/>
              </a:spcAft>
              <a:buFont typeface="Arial" panose="020B0604020202020204" pitchFamily="34" charset="0"/>
              <a:buChar char="•"/>
            </a:pPr>
            <a:r>
              <a:rPr lang="fr-FR" sz="2000" dirty="0">
                <a:effectLst/>
                <a:latin typeface="Verdana"/>
                <a:ea typeface="Calibri"/>
                <a:cs typeface="Arial"/>
              </a:rPr>
              <a:t>Le succès d’une mission de maintien de la paix de l’ONU dépend en partie de la perception qu’en ont les autres</a:t>
            </a:r>
          </a:p>
          <a:p>
            <a:pPr marL="342900" indent="-342900">
              <a:spcBef>
                <a:spcPts val="600"/>
              </a:spcBef>
              <a:spcAft>
                <a:spcPts val="600"/>
              </a:spcAft>
              <a:buFont typeface="Arial" panose="020B0604020202020204" pitchFamily="34" charset="0"/>
              <a:buChar char="•"/>
            </a:pPr>
            <a:r>
              <a:rPr lang="fr-FR" sz="2000" dirty="0">
                <a:latin typeface="Verdana"/>
                <a:ea typeface="Calibri"/>
                <a:cs typeface="Arial"/>
              </a:rPr>
              <a:t>La </a:t>
            </a:r>
            <a:r>
              <a:rPr lang="fr-FR" sz="2000" dirty="0">
                <a:effectLst/>
                <a:latin typeface="Verdana"/>
                <a:ea typeface="Calibri"/>
                <a:cs typeface="Arial"/>
              </a:rPr>
              <a:t>communication stratégique</a:t>
            </a:r>
            <a:r>
              <a:rPr lang="fr-FR" sz="2000" dirty="0">
                <a:latin typeface="Verdana"/>
                <a:ea typeface="Calibri"/>
                <a:cs typeface="Arial"/>
              </a:rPr>
              <a:t> permet de </a:t>
            </a:r>
            <a:r>
              <a:rPr lang="fr-FR" sz="2000" dirty="0">
                <a:effectLst/>
                <a:latin typeface="Verdana"/>
                <a:ea typeface="Calibri"/>
                <a:cs typeface="Arial"/>
              </a:rPr>
              <a:t>générer un soutien</a:t>
            </a:r>
          </a:p>
          <a:p>
            <a:pPr marL="342900" indent="-342900" algn="ctr">
              <a:spcBef>
                <a:spcPts val="600"/>
              </a:spcBef>
              <a:spcAft>
                <a:spcPts val="600"/>
              </a:spcAft>
              <a:buFont typeface="Arial" panose="020B0604020202020204" pitchFamily="34" charset="0"/>
              <a:buChar char="•"/>
            </a:pPr>
            <a:endParaRPr lang="en-US" sz="2000" dirty="0">
              <a:latin typeface="Verdana" panose="020B0604030504040204" pitchFamily="34" charset="0"/>
              <a:ea typeface="Calibri" panose="020F0502020204030204" pitchFamily="34" charset="0"/>
              <a:cs typeface="Arial" panose="020B0604020202020204" pitchFamily="34" charset="0"/>
            </a:endParaRPr>
          </a:p>
        </p:txBody>
      </p:sp>
      <p:pic>
        <p:nvPicPr>
          <p:cNvPr id="1028" name="Picture 4">
            <a:extLst>
              <a:ext uri="{FF2B5EF4-FFF2-40B4-BE49-F238E27FC236}">
                <a16:creationId xmlns:a16="http://schemas.microsoft.com/office/drawing/2014/main" id="{2BB273DA-EF77-ECCA-D96E-57C12324B638}"/>
              </a:ext>
            </a:extLst>
          </p:cNvPr>
          <p:cNvPicPr>
            <a:picLocks noChangeAspect="1" noChangeArrowheads="1"/>
          </p:cNvPicPr>
          <p:nvPr>
            <p:custDataLst>
              <p:tags r:id="rId3"/>
            </p:custDataLst>
          </p:nvPr>
        </p:nvPicPr>
        <p:blipFill>
          <a:blip r:embed="rId5">
            <a:extLst>
              <a:ext uri="{BEBA8EAE-BF5A-486C-A8C5-ECC9F3942E4B}">
                <a14:imgProps xmlns:a14="http://schemas.microsoft.com/office/drawing/2010/main">
                  <a14:imgLayer r:embed="rId6">
                    <a14:imgEffect>
                      <a14:brightnessContrast bright="10000"/>
                    </a14:imgEffect>
                  </a14:imgLayer>
                </a14:imgProps>
              </a:ext>
              <a:ext uri="{28A0092B-C50C-407E-A947-70E740481C1C}">
                <a14:useLocalDpi xmlns:a14="http://schemas.microsoft.com/office/drawing/2010/main" val="0"/>
              </a:ext>
            </a:extLst>
          </a:blip>
          <a:srcRect/>
          <a:stretch>
            <a:fillRect/>
          </a:stretch>
        </p:blipFill>
        <p:spPr bwMode="auto">
          <a:xfrm>
            <a:off x="2495999" y="3190706"/>
            <a:ext cx="7200000" cy="2798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1466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7F9950-FAA4-28BD-B32F-9CDC47C37EA3}"/>
              </a:ext>
            </a:extLst>
          </p:cNvPr>
          <p:cNvSpPr txBox="1"/>
          <p:nvPr>
            <p:custDataLst>
              <p:tags r:id="rId1"/>
            </p:custDataLst>
          </p:nvPr>
        </p:nvSpPr>
        <p:spPr>
          <a:xfrm>
            <a:off x="1245108" y="748919"/>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mn-lt"/>
                <a:cs typeface="+mn-lt"/>
              </a:rPr>
              <a:t>Comment les agents de maintien de la paix peuvent-ils soutenir l’approche de communication ? </a:t>
            </a:r>
          </a:p>
        </p:txBody>
      </p:sp>
      <p:sp>
        <p:nvSpPr>
          <p:cNvPr id="3" name="TextBox 2">
            <a:extLst>
              <a:ext uri="{FF2B5EF4-FFF2-40B4-BE49-F238E27FC236}">
                <a16:creationId xmlns:a16="http://schemas.microsoft.com/office/drawing/2014/main" id="{ACE3A2D0-CE92-7D11-F88D-8B48E1BEF7C1}"/>
              </a:ext>
            </a:extLst>
          </p:cNvPr>
          <p:cNvSpPr txBox="1"/>
          <p:nvPr>
            <p:custDataLst>
              <p:tags r:id="rId2"/>
            </p:custDataLst>
          </p:nvPr>
        </p:nvSpPr>
        <p:spPr>
          <a:xfrm>
            <a:off x="1595999" y="1739242"/>
            <a:ext cx="9000000" cy="39395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spcBef>
                <a:spcPts val="600"/>
              </a:spcBef>
              <a:spcAft>
                <a:spcPts val="600"/>
              </a:spcAft>
            </a:pPr>
            <a:r>
              <a:rPr lang="fr-FR" sz="2000" b="1" dirty="0">
                <a:effectLst/>
                <a:latin typeface="Verdana"/>
                <a:ea typeface="Calibri"/>
                <a:cs typeface="Arial"/>
              </a:rPr>
              <a:t>En interne, au sein de la mission :</a:t>
            </a:r>
          </a:p>
          <a:p>
            <a:pPr marL="342900" marR="0" indent="-342900">
              <a:spcBef>
                <a:spcPts val="600"/>
              </a:spcBef>
              <a:spcAft>
                <a:spcPts val="600"/>
              </a:spcAft>
              <a:buFont typeface="Arial" panose="020B0604020202020204" pitchFamily="34" charset="0"/>
              <a:buChar char="•"/>
            </a:pPr>
            <a:r>
              <a:rPr lang="fr-FR" sz="2000" dirty="0">
                <a:latin typeface="Verdana"/>
                <a:ea typeface="Calibri"/>
                <a:cs typeface="Arial"/>
              </a:rPr>
              <a:t>En communiquant de</a:t>
            </a:r>
            <a:r>
              <a:rPr lang="fr-FR" sz="2000" dirty="0">
                <a:effectLst/>
                <a:latin typeface="Verdana"/>
                <a:ea typeface="Calibri"/>
                <a:cs typeface="Arial"/>
              </a:rPr>
              <a:t> manière proactive dans les bons comme dans les mauvais moments </a:t>
            </a:r>
            <a:r>
              <a:rPr lang="fr-FR" sz="2000" dirty="0">
                <a:latin typeface="Verdana"/>
                <a:ea typeface="Calibri"/>
                <a:cs typeface="Arial"/>
              </a:rPr>
              <a:t>car</a:t>
            </a:r>
            <a:r>
              <a:rPr lang="fr-FR" sz="2000" dirty="0">
                <a:effectLst/>
                <a:latin typeface="Verdana"/>
                <a:ea typeface="Calibri"/>
                <a:cs typeface="Arial"/>
              </a:rPr>
              <a:t> le silence crée un vide informationnel.</a:t>
            </a:r>
          </a:p>
          <a:p>
            <a:pPr marL="0" marR="0">
              <a:spcBef>
                <a:spcPts val="600"/>
              </a:spcBef>
              <a:spcAft>
                <a:spcPts val="600"/>
              </a:spcAft>
            </a:pPr>
            <a:r>
              <a:rPr lang="fr-FR" sz="2000" dirty="0">
                <a:effectLst/>
                <a:latin typeface="Verdana"/>
                <a:ea typeface="Calibri"/>
                <a:cs typeface="Arial"/>
              </a:rPr>
              <a:t> </a:t>
            </a:r>
          </a:p>
          <a:p>
            <a:pPr marL="0" marR="0">
              <a:spcBef>
                <a:spcPts val="600"/>
              </a:spcBef>
              <a:spcAft>
                <a:spcPts val="600"/>
              </a:spcAft>
            </a:pPr>
            <a:r>
              <a:rPr lang="fr-FR" sz="2000" b="1" dirty="0">
                <a:effectLst/>
                <a:latin typeface="Verdana"/>
                <a:ea typeface="Calibri"/>
                <a:cs typeface="Arial"/>
              </a:rPr>
              <a:t>À l’extérieur</a:t>
            </a:r>
          </a:p>
          <a:p>
            <a:pPr marL="342900" marR="0" indent="-342900">
              <a:spcBef>
                <a:spcPts val="600"/>
              </a:spcBef>
              <a:spcAft>
                <a:spcPts val="600"/>
              </a:spcAft>
              <a:buFont typeface="Arial" panose="020B0604020202020204" pitchFamily="34" charset="0"/>
              <a:buChar char="•"/>
            </a:pPr>
            <a:r>
              <a:rPr lang="fr-FR" sz="2000" dirty="0">
                <a:latin typeface="Verdana"/>
                <a:ea typeface="Calibri"/>
                <a:cs typeface="Arial"/>
              </a:rPr>
              <a:t>Communiquer </a:t>
            </a:r>
            <a:r>
              <a:rPr lang="fr-FR" sz="2000" dirty="0">
                <a:effectLst/>
                <a:latin typeface="Verdana"/>
                <a:ea typeface="Calibri"/>
                <a:cs typeface="Arial"/>
              </a:rPr>
              <a:t>sur nos activités de maintien de la paix d’une manière intéressante et compréhensible par tous.</a:t>
            </a:r>
          </a:p>
          <a:p>
            <a:pPr marL="342900" marR="0" indent="-342900">
              <a:spcBef>
                <a:spcPts val="600"/>
              </a:spcBef>
              <a:spcAft>
                <a:spcPts val="600"/>
              </a:spcAft>
              <a:buFont typeface="Arial" panose="020B0604020202020204" pitchFamily="34" charset="0"/>
              <a:buChar char="•"/>
            </a:pPr>
            <a:r>
              <a:rPr lang="fr-FR" sz="2000" dirty="0">
                <a:latin typeface="Verdana"/>
                <a:ea typeface="Calibri"/>
                <a:cs typeface="Arial"/>
              </a:rPr>
              <a:t>Participer à la</a:t>
            </a:r>
            <a:r>
              <a:rPr lang="fr-FR" sz="2000" dirty="0">
                <a:effectLst/>
                <a:latin typeface="Verdana"/>
                <a:ea typeface="Calibri"/>
                <a:cs typeface="Arial"/>
              </a:rPr>
              <a:t> promotion d’une image positive de la </a:t>
            </a:r>
            <a:r>
              <a:rPr lang="fr-FR" sz="2000" dirty="0">
                <a:latin typeface="Verdana"/>
                <a:ea typeface="Calibri"/>
                <a:cs typeface="Arial"/>
              </a:rPr>
              <a:t>mission</a:t>
            </a:r>
            <a:r>
              <a:rPr lang="fr-FR" sz="2000" dirty="0">
                <a:effectLst/>
                <a:latin typeface="Verdana"/>
                <a:ea typeface="Calibri"/>
                <a:cs typeface="Arial"/>
              </a:rPr>
              <a:t> auprès des publics clés.</a:t>
            </a:r>
          </a:p>
        </p:txBody>
      </p:sp>
    </p:spTree>
    <p:extLst>
      <p:ext uri="{BB962C8B-B14F-4D97-AF65-F5344CB8AC3E}">
        <p14:creationId xmlns:p14="http://schemas.microsoft.com/office/powerpoint/2010/main" val="3204412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7F9950-FAA4-28BD-B32F-9CDC47C37EA3}"/>
              </a:ext>
            </a:extLst>
          </p:cNvPr>
          <p:cNvSpPr txBox="1"/>
          <p:nvPr>
            <p:custDataLst>
              <p:tags r:id="rId1"/>
            </p:custDataLst>
          </p:nvPr>
        </p:nvSpPr>
        <p:spPr>
          <a:xfrm>
            <a:off x="1245108" y="748919"/>
            <a:ext cx="9701783" cy="707886"/>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Réseaux sociaux – Que peuvent faire les agents de maintien de la paix ?</a:t>
            </a:r>
          </a:p>
        </p:txBody>
      </p:sp>
      <p:sp>
        <p:nvSpPr>
          <p:cNvPr id="3" name="TextBox 2">
            <a:extLst>
              <a:ext uri="{FF2B5EF4-FFF2-40B4-BE49-F238E27FC236}">
                <a16:creationId xmlns:a16="http://schemas.microsoft.com/office/drawing/2014/main" id="{ACE3A2D0-CE92-7D11-F88D-8B48E1BEF7C1}"/>
              </a:ext>
            </a:extLst>
          </p:cNvPr>
          <p:cNvSpPr txBox="1"/>
          <p:nvPr>
            <p:custDataLst>
              <p:tags r:id="rId2"/>
            </p:custDataLst>
          </p:nvPr>
        </p:nvSpPr>
        <p:spPr>
          <a:xfrm>
            <a:off x="1595999" y="1767006"/>
            <a:ext cx="9000000" cy="39395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600"/>
              </a:spcBef>
              <a:spcAft>
                <a:spcPts val="600"/>
              </a:spcAft>
              <a:buFont typeface="Arial"/>
              <a:buChar char="•"/>
            </a:pPr>
            <a:r>
              <a:rPr lang="fr-FR" sz="2000" dirty="0">
                <a:latin typeface="Verdana"/>
                <a:ea typeface="+mn-lt"/>
                <a:cs typeface="+mn-lt"/>
              </a:rPr>
              <a:t>Se conformer aux principes de la Charte des Nations Unies, aux Normes de conduite, au Statut et au Règlement du personnel </a:t>
            </a:r>
          </a:p>
          <a:p>
            <a:pPr marL="342900" indent="-342900">
              <a:spcBef>
                <a:spcPts val="600"/>
              </a:spcBef>
              <a:spcAft>
                <a:spcPts val="600"/>
              </a:spcAft>
              <a:buFont typeface="Arial"/>
              <a:buChar char="•"/>
            </a:pPr>
            <a:r>
              <a:rPr lang="fr-FR" sz="2000" dirty="0">
                <a:latin typeface="Verdana"/>
                <a:ea typeface="+mn-lt"/>
                <a:cs typeface="+mn-lt"/>
              </a:rPr>
              <a:t>Promouvoir la compréhension des objectifs et du travail de l’ONU tout en tenant compte des risques de réputation </a:t>
            </a:r>
          </a:p>
          <a:p>
            <a:pPr marL="342900" indent="-342900">
              <a:spcBef>
                <a:spcPts val="600"/>
              </a:spcBef>
              <a:spcAft>
                <a:spcPts val="600"/>
              </a:spcAft>
              <a:buFont typeface="Arial"/>
              <a:buChar char="•"/>
            </a:pPr>
            <a:r>
              <a:rPr lang="fr-FR" sz="2000" dirty="0">
                <a:latin typeface="Verdana"/>
                <a:ea typeface="+mn-lt"/>
                <a:cs typeface="+mn-lt"/>
              </a:rPr>
              <a:t>Réfléchir avant de publier des contenus et faire preuve de bon sens </a:t>
            </a:r>
          </a:p>
          <a:p>
            <a:pPr marL="342900" indent="-342900">
              <a:spcBef>
                <a:spcPts val="600"/>
              </a:spcBef>
              <a:spcAft>
                <a:spcPts val="600"/>
              </a:spcAft>
              <a:buFont typeface="Arial"/>
              <a:buChar char="•"/>
            </a:pPr>
            <a:r>
              <a:rPr lang="fr-FR" sz="2000" dirty="0">
                <a:latin typeface="Verdana"/>
                <a:ea typeface="+mn-lt"/>
                <a:cs typeface="+mn-lt"/>
              </a:rPr>
              <a:t>Comprendre que les clauses de non-responsabilité ne les protègent pas </a:t>
            </a:r>
          </a:p>
          <a:p>
            <a:pPr marL="342900" indent="-342900">
              <a:spcBef>
                <a:spcPts val="600"/>
              </a:spcBef>
              <a:spcAft>
                <a:spcPts val="600"/>
              </a:spcAft>
              <a:buFont typeface="Arial"/>
              <a:buChar char="•"/>
            </a:pPr>
            <a:r>
              <a:rPr lang="fr-FR" sz="2000" dirty="0">
                <a:latin typeface="Verdana"/>
                <a:ea typeface="+mn-lt"/>
                <a:cs typeface="+mn-lt"/>
              </a:rPr>
              <a:t>Comprendre que rien n’est privé </a:t>
            </a:r>
          </a:p>
          <a:p>
            <a:pPr marL="342900" indent="-342900">
              <a:spcBef>
                <a:spcPts val="600"/>
              </a:spcBef>
              <a:spcAft>
                <a:spcPts val="600"/>
              </a:spcAft>
              <a:buFont typeface="Arial"/>
              <a:buChar char="•"/>
            </a:pPr>
            <a:r>
              <a:rPr lang="fr-FR" sz="2000" dirty="0">
                <a:latin typeface="Verdana"/>
                <a:ea typeface="+mn-lt"/>
                <a:cs typeface="+mn-lt"/>
              </a:rPr>
              <a:t>Respecter la vie privée de leurs collègues</a:t>
            </a:r>
          </a:p>
        </p:txBody>
      </p:sp>
    </p:spTree>
    <p:extLst>
      <p:ext uri="{BB962C8B-B14F-4D97-AF65-F5344CB8AC3E}">
        <p14:creationId xmlns:p14="http://schemas.microsoft.com/office/powerpoint/2010/main" val="362642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7F9950-FAA4-28BD-B32F-9CDC47C37EA3}"/>
              </a:ext>
            </a:extLst>
          </p:cNvPr>
          <p:cNvSpPr txBox="1"/>
          <p:nvPr>
            <p:custDataLst>
              <p:tags r:id="rId1"/>
            </p:custDataLst>
          </p:nvPr>
        </p:nvSpPr>
        <p:spPr>
          <a:xfrm>
            <a:off x="1245108" y="748919"/>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Risques liés aux réseaux sociaux</a:t>
            </a:r>
          </a:p>
        </p:txBody>
      </p:sp>
      <p:sp>
        <p:nvSpPr>
          <p:cNvPr id="3" name="TextBox 2">
            <a:extLst>
              <a:ext uri="{FF2B5EF4-FFF2-40B4-BE49-F238E27FC236}">
                <a16:creationId xmlns:a16="http://schemas.microsoft.com/office/drawing/2014/main" id="{ACE3A2D0-CE92-7D11-F88D-8B48E1BEF7C1}"/>
              </a:ext>
            </a:extLst>
          </p:cNvPr>
          <p:cNvSpPr txBox="1"/>
          <p:nvPr>
            <p:custDataLst>
              <p:tags r:id="rId2"/>
            </p:custDataLst>
          </p:nvPr>
        </p:nvSpPr>
        <p:spPr>
          <a:xfrm>
            <a:off x="1596000" y="1360266"/>
            <a:ext cx="9000000" cy="34470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marR="0" indent="-342900">
              <a:spcBef>
                <a:spcPts val="600"/>
              </a:spcBef>
              <a:spcAft>
                <a:spcPts val="600"/>
              </a:spcAft>
              <a:buFont typeface="Arial"/>
              <a:buChar char="•"/>
            </a:pPr>
            <a:r>
              <a:rPr lang="fr-FR" sz="2000" dirty="0">
                <a:latin typeface="Verdana"/>
                <a:ea typeface="+mn-lt"/>
                <a:cs typeface="+mn-lt"/>
              </a:rPr>
              <a:t>Une mauvaise utilisation des réseaux sociaux peut constituer une menace pour la sécurité opérationnelle et vous mettre en danger, vous et vos collègues.</a:t>
            </a:r>
          </a:p>
          <a:p>
            <a:pPr marL="342900" indent="-342900">
              <a:spcBef>
                <a:spcPts val="600"/>
              </a:spcBef>
              <a:spcAft>
                <a:spcPts val="600"/>
              </a:spcAft>
              <a:buFont typeface="Arial"/>
              <a:buChar char="•"/>
            </a:pPr>
            <a:r>
              <a:rPr lang="fr-FR" sz="2000" dirty="0">
                <a:latin typeface="Verdana"/>
                <a:ea typeface="+mn-lt"/>
                <a:cs typeface="+mn-lt"/>
              </a:rPr>
              <a:t>N’utilisez pas l’emblème de l’ONU ou une adresse électronique officielle pour créer des comptes personnels </a:t>
            </a:r>
          </a:p>
          <a:p>
            <a:pPr marL="342900" indent="-342900">
              <a:spcBef>
                <a:spcPts val="600"/>
              </a:spcBef>
              <a:spcAft>
                <a:spcPts val="600"/>
              </a:spcAft>
              <a:buFont typeface="Arial"/>
              <a:buChar char="•"/>
            </a:pPr>
            <a:r>
              <a:rPr lang="fr-FR" sz="2000" dirty="0">
                <a:latin typeface="Verdana"/>
                <a:ea typeface="+mn-lt"/>
                <a:cs typeface="+mn-lt"/>
              </a:rPr>
              <a:t>Ne divulguez pas d’informations sur le bureau </a:t>
            </a:r>
          </a:p>
          <a:p>
            <a:pPr marL="342900" indent="-342900">
              <a:spcBef>
                <a:spcPts val="600"/>
              </a:spcBef>
              <a:spcAft>
                <a:spcPts val="600"/>
              </a:spcAft>
              <a:buFont typeface="Arial"/>
              <a:buChar char="•"/>
            </a:pPr>
            <a:r>
              <a:rPr lang="fr-FR" sz="2000" dirty="0">
                <a:latin typeface="Verdana"/>
                <a:ea typeface="+mn-lt"/>
                <a:cs typeface="+mn-lt"/>
              </a:rPr>
              <a:t>Ne créez pas de fausses identités pour publier des messages ou commentaires </a:t>
            </a:r>
          </a:p>
          <a:p>
            <a:pPr marL="285750" marR="0" indent="-285750">
              <a:spcBef>
                <a:spcPts val="600"/>
              </a:spcBef>
              <a:spcAft>
                <a:spcPts val="600"/>
              </a:spcAft>
              <a:buFont typeface="Arial" panose="020B0604020202020204" pitchFamily="34" charset="0"/>
              <a:buChar char="•"/>
            </a:pP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spcBef>
                <a:spcPts val="600"/>
              </a:spcBef>
              <a:spcAft>
                <a:spcPts val="600"/>
              </a:spcAft>
              <a:buFont typeface="Arial" panose="020B0604020202020204" pitchFamily="34" charset="0"/>
              <a:buChar char="•"/>
            </a:pPr>
            <a:endParaRPr lang="en-GB" sz="2800" dirty="0">
              <a:latin typeface="Verdana"/>
              <a:ea typeface="Verdana"/>
            </a:endParaRPr>
          </a:p>
        </p:txBody>
      </p:sp>
      <p:pic>
        <p:nvPicPr>
          <p:cNvPr id="6" name="Picture 5">
            <a:extLst>
              <a:ext uri="{FF2B5EF4-FFF2-40B4-BE49-F238E27FC236}">
                <a16:creationId xmlns:a16="http://schemas.microsoft.com/office/drawing/2014/main" id="{EDC2E57F-46E5-8582-E41A-EC696BF2964B}"/>
              </a:ext>
            </a:extLst>
          </p:cNvPr>
          <p:cNvPicPr>
            <a:picLocks noChangeAspect="1"/>
          </p:cNvPicPr>
          <p:nvPr>
            <p:custDataLst>
              <p:tags r:id="rId3"/>
            </p:custDataLst>
          </p:nvPr>
        </p:nvPicPr>
        <p:blipFill>
          <a:blip r:embed="rId6"/>
          <a:stretch>
            <a:fillRect/>
          </a:stretch>
        </p:blipFill>
        <p:spPr>
          <a:xfrm>
            <a:off x="4150760" y="4305879"/>
            <a:ext cx="4195240" cy="2141729"/>
          </a:xfrm>
          <a:prstGeom prst="rect">
            <a:avLst/>
          </a:prstGeom>
        </p:spPr>
      </p:pic>
      <p:sp>
        <p:nvSpPr>
          <p:cNvPr id="4" name="TextBox 3">
            <a:extLst>
              <a:ext uri="{FF2B5EF4-FFF2-40B4-BE49-F238E27FC236}">
                <a16:creationId xmlns:a16="http://schemas.microsoft.com/office/drawing/2014/main" id="{781C65F4-13FD-4A2A-9210-DEB09C6109C2}"/>
              </a:ext>
            </a:extLst>
          </p:cNvPr>
          <p:cNvSpPr txBox="1"/>
          <p:nvPr>
            <p:custDataLst>
              <p:tags r:id="rId4"/>
            </p:custDataLst>
          </p:nvPr>
        </p:nvSpPr>
        <p:spPr>
          <a:xfrm>
            <a:off x="4897821" y="4394888"/>
            <a:ext cx="851338" cy="400110"/>
          </a:xfrm>
          <a:prstGeom prst="rect">
            <a:avLst/>
          </a:prstGeom>
          <a:solidFill>
            <a:schemeClr val="bg1"/>
          </a:solidFill>
        </p:spPr>
        <p:txBody>
          <a:bodyPr wrap="square" rtlCol="0">
            <a:spAutoFit/>
          </a:bodyPr>
          <a:lstStyle/>
          <a:p>
            <a:r>
              <a:rPr lang="fr-FR" sz="1000" dirty="0"/>
              <a:t> Au secours !</a:t>
            </a:r>
          </a:p>
        </p:txBody>
      </p:sp>
    </p:spTree>
    <p:extLst>
      <p:ext uri="{BB962C8B-B14F-4D97-AF65-F5344CB8AC3E}">
        <p14:creationId xmlns:p14="http://schemas.microsoft.com/office/powerpoint/2010/main" val="436691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7F9950-FAA4-28BD-B32F-9CDC47C37EA3}"/>
              </a:ext>
            </a:extLst>
          </p:cNvPr>
          <p:cNvSpPr txBox="1"/>
          <p:nvPr>
            <p:custDataLst>
              <p:tags r:id="rId1"/>
            </p:custDataLst>
          </p:nvPr>
        </p:nvSpPr>
        <p:spPr>
          <a:xfrm>
            <a:off x="1245108" y="698546"/>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Intégrité de l’information</a:t>
            </a:r>
          </a:p>
        </p:txBody>
      </p:sp>
      <p:sp>
        <p:nvSpPr>
          <p:cNvPr id="3" name="TextBox 2">
            <a:extLst>
              <a:ext uri="{FF2B5EF4-FFF2-40B4-BE49-F238E27FC236}">
                <a16:creationId xmlns:a16="http://schemas.microsoft.com/office/drawing/2014/main" id="{ACE3A2D0-CE92-7D11-F88D-8B48E1BEF7C1}"/>
              </a:ext>
            </a:extLst>
          </p:cNvPr>
          <p:cNvSpPr txBox="1"/>
          <p:nvPr>
            <p:custDataLst>
              <p:tags r:id="rId2"/>
            </p:custDataLst>
          </p:nvPr>
        </p:nvSpPr>
        <p:spPr>
          <a:xfrm>
            <a:off x="1595999" y="1767006"/>
            <a:ext cx="9000000" cy="36317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b="1" dirty="0">
                <a:latin typeface="Verdana"/>
                <a:ea typeface="Verdana"/>
              </a:rPr>
              <a:t>Intégrité de l’information</a:t>
            </a:r>
            <a:r>
              <a:rPr lang="fr-FR" sz="2000" dirty="0">
                <a:latin typeface="Verdana"/>
                <a:ea typeface="Verdana"/>
              </a:rPr>
              <a:t> : Fait référence à l’exactitude et la fiabilité de l’information.</a:t>
            </a:r>
          </a:p>
          <a:p>
            <a:pPr marL="342900" indent="-342900" algn="l">
              <a:spcBef>
                <a:spcPts val="600"/>
              </a:spcBef>
              <a:spcAft>
                <a:spcPts val="600"/>
              </a:spcAft>
              <a:buFont typeface="Arial" panose="020B0604020202020204" pitchFamily="34" charset="0"/>
              <a:buChar char="•"/>
            </a:pPr>
            <a:endParaRPr lang="en-US" sz="2000" dirty="0">
              <a:latin typeface="Verdana"/>
              <a:ea typeface="Verdana"/>
            </a:endParaRPr>
          </a:p>
          <a:p>
            <a:pPr marL="342900" indent="-342900" algn="l">
              <a:spcBef>
                <a:spcPts val="600"/>
              </a:spcBef>
              <a:spcAft>
                <a:spcPts val="600"/>
              </a:spcAft>
              <a:buFont typeface="Arial" panose="020B0604020202020204" pitchFamily="34" charset="0"/>
              <a:buChar char="•"/>
            </a:pPr>
            <a:r>
              <a:rPr lang="fr-FR" sz="2000" b="1" dirty="0">
                <a:latin typeface="Verdana"/>
                <a:ea typeface="Verdana"/>
              </a:rPr>
              <a:t>L’intégrité de l’information désigne une situation dans laquelle :</a:t>
            </a:r>
          </a:p>
          <a:p>
            <a:pPr marL="720725" indent="-342900" algn="l">
              <a:spcBef>
                <a:spcPts val="600"/>
              </a:spcBef>
              <a:spcAft>
                <a:spcPts val="600"/>
              </a:spcAft>
              <a:buFont typeface="Verdana" panose="020B0604030504040204" pitchFamily="34" charset="0"/>
              <a:buChar char="-"/>
            </a:pPr>
            <a:r>
              <a:rPr lang="fr-FR" sz="2000" dirty="0">
                <a:latin typeface="Verdana"/>
                <a:ea typeface="Verdana"/>
              </a:rPr>
              <a:t>L’information est exacte, fiable et exempte de discrimination et de haine.</a:t>
            </a:r>
          </a:p>
          <a:p>
            <a:pPr marL="720725" indent="-342900" algn="l">
              <a:spcBef>
                <a:spcPts val="600"/>
              </a:spcBef>
              <a:spcAft>
                <a:spcPts val="600"/>
              </a:spcAft>
              <a:buFont typeface="Verdana" panose="020B0604030504040204" pitchFamily="34" charset="0"/>
              <a:buChar char="-"/>
            </a:pPr>
            <a:r>
              <a:rPr lang="fr-FR" sz="2000" dirty="0">
                <a:latin typeface="Verdana"/>
                <a:ea typeface="Verdana"/>
              </a:rPr>
              <a:t>La liberté d’expression est pleinement respectée</a:t>
            </a:r>
          </a:p>
          <a:p>
            <a:pPr marL="720725" indent="-342900" algn="l">
              <a:spcBef>
                <a:spcPts val="600"/>
              </a:spcBef>
              <a:spcAft>
                <a:spcPts val="600"/>
              </a:spcAft>
              <a:buFont typeface="Verdana" panose="020B0604030504040204" pitchFamily="34" charset="0"/>
              <a:buChar char="-"/>
            </a:pPr>
            <a:r>
              <a:rPr lang="fr-FR" sz="2000" dirty="0">
                <a:latin typeface="Verdana"/>
                <a:ea typeface="Verdana"/>
              </a:rPr>
              <a:t>L’information est ouverte, inclusive, sûre et sécurisée</a:t>
            </a:r>
          </a:p>
        </p:txBody>
      </p:sp>
    </p:spTree>
    <p:extLst>
      <p:ext uri="{BB962C8B-B14F-4D97-AF65-F5344CB8AC3E}">
        <p14:creationId xmlns:p14="http://schemas.microsoft.com/office/powerpoint/2010/main" val="35938816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5"/>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3"/>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85ec44e-1bab-4c0b-9df0-6ba128686fc9" xsi:nil="true"/>
    <lcf76f155ced4ddcb4097134ff3c332f xmlns="ffaef953-2cda-4d9d-b070-85228d2d3b5f">
      <Terms xmlns="http://schemas.microsoft.com/office/infopath/2007/PartnerControls"/>
    </lcf76f155ced4ddcb4097134ff3c332f>
    <SharedWithUsers xmlns="756f3f7a-cc20-4157-bc78-ddc9769d8db6">
      <UserInfo>
        <DisplayName/>
        <AccountId xsi:nil="true"/>
        <AccountType/>
      </UserInfo>
    </SharedWithUsers>
    <_Flow_SignoffStatus xmlns="ffaef953-2cda-4d9d-b070-85228d2d3b5f" xsi:nil="true"/>
    <_x0023_ xmlns="ffaef953-2cda-4d9d-b070-85228d2d3b5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52591365DD56D4D8750E674CD62EF32" ma:contentTypeVersion="23" ma:contentTypeDescription="Create a new document." ma:contentTypeScope="" ma:versionID="cb13b2ccf3ff550db0c30d0bf35d4c0f">
  <xsd:schema xmlns:xsd="http://www.w3.org/2001/XMLSchema" xmlns:xs="http://www.w3.org/2001/XMLSchema" xmlns:p="http://schemas.microsoft.com/office/2006/metadata/properties" xmlns:ns2="ffaef953-2cda-4d9d-b070-85228d2d3b5f" xmlns:ns3="756f3f7a-cc20-4157-bc78-ddc9769d8db6" xmlns:ns4="985ec44e-1bab-4c0b-9df0-6ba128686fc9" targetNamespace="http://schemas.microsoft.com/office/2006/metadata/properties" ma:root="true" ma:fieldsID="86e953e7722f0059faeeaa7490a364c2" ns2:_="" ns3:_="" ns4:_="">
    <xsd:import namespace="ffaef953-2cda-4d9d-b070-85228d2d3b5f"/>
    <xsd:import namespace="756f3f7a-cc20-4157-bc78-ddc9769d8db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_x0023_"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_Flow_SignoffStatus" minOccurs="0"/>
                <xsd:element ref="ns2:MediaLengthInSeconds" minOccurs="0"/>
                <xsd:element ref="ns4: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aef953-2cda-4d9d-b070-85228d2d3b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x0023_" ma:index="12" nillable="true" ma:displayName="#" ma:format="Dropdown" ma:internalName="_x0023_" ma:percentage="FALSE">
      <xsd:simpleType>
        <xsd:restriction base="dms:Number"/>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Flow_SignoffStatus" ma:index="21" nillable="true" ma:displayName="Sign-off status" ma:internalName="Sign_x002d_off_x0020_status">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6f3f7a-cc20-4157-bc78-ddc9769d8d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d48d4a9f-cfb2-42af-b391-1b84484739eb}" ma:internalName="TaxCatchAll" ma:showField="CatchAllData" ma:web="756f3f7a-cc20-4157-bc78-ddc9769d8d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0689EA7-CE69-4D4F-8F10-39209AC0F36C}">
  <ds:schemaRefs>
    <ds:schemaRef ds:uri="http://purl.org/dc/terms/"/>
    <ds:schemaRef ds:uri="http://schemas.microsoft.com/office/infopath/2007/PartnerControls"/>
    <ds:schemaRef ds:uri="http://schemas.microsoft.com/office/2006/documentManagement/types"/>
    <ds:schemaRef ds:uri="http://purl.org/dc/elements/1.1/"/>
    <ds:schemaRef ds:uri="28943420-3cce-465e-a204-04bce5f1b343"/>
    <ds:schemaRef ds:uri="http://www.w3.org/XML/1998/namespace"/>
    <ds:schemaRef ds:uri="2286246c-fc21-4ee8-a407-068ba74e6317"/>
    <ds:schemaRef ds:uri="http://schemas.openxmlformats.org/package/2006/metadata/core-properties"/>
    <ds:schemaRef ds:uri="http://schemas.microsoft.com/office/2006/metadata/properties"/>
    <ds:schemaRef ds:uri="http://purl.org/dc/dcmitype/"/>
    <ds:schemaRef ds:uri="985ec44e-1bab-4c0b-9df0-6ba128686fc9"/>
    <ds:schemaRef ds:uri="ffaef953-2cda-4d9d-b070-85228d2d3b5f"/>
    <ds:schemaRef ds:uri="756f3f7a-cc20-4157-bc78-ddc9769d8db6"/>
  </ds:schemaRefs>
</ds:datastoreItem>
</file>

<file path=customXml/itemProps2.xml><?xml version="1.0" encoding="utf-8"?>
<ds:datastoreItem xmlns:ds="http://schemas.openxmlformats.org/officeDocument/2006/customXml" ds:itemID="{0A35A7A5-0127-4122-8E6E-5BC0CA557B68}"/>
</file>

<file path=customXml/itemProps3.xml><?xml version="1.0" encoding="utf-8"?>
<ds:datastoreItem xmlns:ds="http://schemas.openxmlformats.org/officeDocument/2006/customXml" ds:itemID="{883906A3-39D1-4884-A96C-63D1043103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1364</Words>
  <Application>Microsoft Office PowerPoint</Application>
  <PresentationFormat>Widescreen</PresentationFormat>
  <Paragraphs>143</Paragraphs>
  <Slides>22</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Century Gothic</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VOVF</dc:creator>
  <cp:lastModifiedBy>VOVF</cp:lastModifiedBy>
  <cp:revision>11</cp:revision>
  <dcterms:created xsi:type="dcterms:W3CDTF">2023-10-04T18:52:03Z</dcterms:created>
  <dcterms:modified xsi:type="dcterms:W3CDTF">2025-11-01T16:33:37Z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0x010100E52591365DD56D4D8750E674CD62EF32</vt:lpwstr>
  </property>
  <property fmtid="{D5CDD505-2E9C-101B-9397-08002B2CF9AE}" pid="3" name="MediaServiceImageTags">
    <vt:lpwstr/>
  </property>
  <property fmtid="{D5CDD505-2E9C-101B-9397-08002B2CF9AE}" pid="4" name="Order">
    <vt:r8>39300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